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141411508" r:id="rId2"/>
    <p:sldId id="2141411509" r:id="rId3"/>
    <p:sldId id="370" r:id="rId4"/>
    <p:sldId id="371" r:id="rId5"/>
    <p:sldId id="372" r:id="rId6"/>
    <p:sldId id="373" r:id="rId7"/>
    <p:sldId id="2141411513" r:id="rId8"/>
    <p:sldId id="376" r:id="rId9"/>
    <p:sldId id="375" r:id="rId10"/>
    <p:sldId id="377" r:id="rId11"/>
    <p:sldId id="378" r:id="rId12"/>
    <p:sldId id="379" r:id="rId13"/>
    <p:sldId id="2141411495" r:id="rId14"/>
    <p:sldId id="2141411496" r:id="rId15"/>
    <p:sldId id="2141411497" r:id="rId16"/>
    <p:sldId id="2141411511" r:id="rId17"/>
    <p:sldId id="2141411517" r:id="rId18"/>
    <p:sldId id="2141411510" r:id="rId19"/>
  </p:sldIdLst>
  <p:sldSz cx="12192000" cy="6858000"/>
  <p:notesSz cx="6858000" cy="9144000"/>
  <p:embeddedFontLst>
    <p:embeddedFont>
      <p:font typeface="Atkinson Hyperlegible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TER, Wendy" initials="VW" lastIdx="1" clrIdx="0">
    <p:extLst>
      <p:ext uri="{19B8F6BF-5375-455C-9EA6-DF929625EA0E}">
        <p15:presenceInfo xmlns:p15="http://schemas.microsoft.com/office/powerpoint/2012/main" userId="S::venterw@who.int::c0669ad9-b3e8-40cc-ac16-4ce7248a352d" providerId="AD"/>
      </p:ext>
    </p:extLst>
  </p:cmAuthor>
  <p:cmAuthor id="2" name="Alycia Kearney" initials="AK" lastIdx="2" clrIdx="1">
    <p:extLst>
      <p:ext uri="{19B8F6BF-5375-455C-9EA6-DF929625EA0E}">
        <p15:presenceInfo xmlns:p15="http://schemas.microsoft.com/office/powerpoint/2012/main" userId="1e900d5a714eb3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1B09C"/>
    <a:srgbClr val="595959"/>
    <a:srgbClr val="98D7CE"/>
    <a:srgbClr val="BAECE4"/>
    <a:srgbClr val="C7DDF1"/>
    <a:srgbClr val="DEEBF7"/>
    <a:srgbClr val="B3C0E2"/>
    <a:srgbClr val="262626"/>
    <a:srgbClr val="FBA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65738" autoAdjust="0"/>
  </p:normalViewPr>
  <p:slideViewPr>
    <p:cSldViewPr snapToGrid="0">
      <p:cViewPr varScale="1">
        <p:scale>
          <a:sx n="72" d="100"/>
          <a:sy n="72" d="100"/>
        </p:scale>
        <p:origin x="2286" y="78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1 of Module 3.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unit we will look at how to prepare the data analysis team for conducting the data review and description process.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the organizational hierarchy within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includes the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Sub-area;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click on an individual indicator …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a pop-up window displays information about the indicator.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235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Below the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Numerator calculation code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tab, the questions that provide data for the indicator are displayed.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questions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Q6522A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Q6522B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data for the indicator “% of facilities with adult weighing scale”.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indicator inventory is discussed in further detail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OpenWHO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course: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Questions, indicators and country adaptation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96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now look at how the same table is presented in the data analysis platform.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here we are looking at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tabulation view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analysis platform.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indicators are listed in the columns on the far right of the screen.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3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screen displays the same table but this time it shows the </a:t>
            </a:r>
            <a:r>
              <a:rPr lang="en-US" b="1" dirty="0"/>
              <a:t>results view </a:t>
            </a:r>
            <a:r>
              <a:rPr lang="en-US" dirty="0"/>
              <a:t>of the data analysis platform. 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Here the indicator names are shown as the column headings.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The column second from left shows the dimensions, areas, sub-areas and tables. It is organized in the same way as in the indicator inventory platform.</a:t>
            </a:r>
            <a:endParaRPr lang="en-GB" dirty="0"/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37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HHFA indicators tables also contain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 index summarizes information about a selected group of indicators.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Indices are useful for: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a quick overview of a situation;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 communicating information about a group of indicators;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assessing changes over time or comparing subnational areas for the group of indicators.</a:t>
            </a:r>
            <a:endParaRPr lang="en-GB" dirty="0"/>
          </a:p>
          <a:p>
            <a:endParaRPr lang="en-GB" dirty="0"/>
          </a:p>
          <a:p>
            <a:r>
              <a:rPr lang="en-GB" dirty="0"/>
              <a:t>However, it is also important also to look at the individual indicators that contribute to the index.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437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HHFA, indices are mainly used to reflect service readiness.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readiness table contains indicators that each represent an individual item.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bottom of each readiness table are two indices, each referring to all the items in the table: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(or average) percentage of items at facilities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overall readiness index of the table.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percentage of facilities with all items.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the “with all items” index of the table.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/>
          </a:p>
          <a:p>
            <a:r>
              <a:rPr lang="en-US" dirty="0"/>
              <a:t>For further details about HHFA indices, refer to section 3.5 and Annex 1 of the HHFA Comprehensive Guide.</a:t>
            </a:r>
            <a:endParaRPr lang="en-GB" dirty="0"/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8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Service-specific readiness tables also contain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indices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these tables, the indicators are grouped according to the following 4 domains: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 and guidelines;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Equipment;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Medicines and commodities.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domain index is calculated for the indicators in each domain.</a:t>
            </a:r>
          </a:p>
          <a:p>
            <a:endParaRPr lang="en-US" dirty="0"/>
          </a:p>
          <a:p>
            <a:r>
              <a:rPr lang="en-GB" dirty="0"/>
              <a:t>Note that not every service-specific readiness table will contain all 4 domains, as this will depend on the items that are considered necessary for readiness of the particular service.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4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1.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unit, we will look at how to review the HHFA analysis platform outputs.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what the data analysis team needs to know before starting the data review process;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organization of indicators in the indicator inventory and data analysis platforms;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different types of HHFA indices.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starting the review of the analysis platform outputs, it is important that the HHFA data analysis team is well prepared.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preparations include: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reviewing the HHFA objectives, survey design, and any implementation challenges;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reviewing the structure of the HHFA indicator inventory platform;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recognizing the relationship between the indicator inventory and the analysis platform.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analysis team must be aware of factors that may impact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HHFA data, and how these factors may affect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data.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factors include decisions made during the survey planning stage, as well as any implementation limitations and errors.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383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analysis team must be aware of the following decisions related to survey planning and design: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their underlying questions;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were implemented;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types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were implemented: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or core plus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</a:t>
            </a:r>
            <a:r>
              <a:rPr lang="en-US" sz="1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standard HHFA questionnaire.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survey design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for example: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the HHFA based on a census of all facilities or on a sample?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type of sampling was used and what was the sample size?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decisions will affect: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and indicators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review;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analysis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possible (e.g. national or subnational); and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can be made.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4 in the HHFA Comprehensive guide highlights the importance of considering the survey design when making comparisons across subnational areas.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analysis team also needs to consider any limitations and potential errors in the country HHFA.</a:t>
            </a:r>
            <a:endParaRPr lang="en-GB" dirty="0"/>
          </a:p>
          <a:p>
            <a:r>
              <a:rPr lang="en-US" dirty="0"/>
              <a:t> </a:t>
            </a:r>
            <a:endParaRPr lang="en-GB" dirty="0"/>
          </a:p>
          <a:p>
            <a:r>
              <a:rPr lang="en-US" dirty="0"/>
              <a:t>These may include problems with: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master facility list (e.g. an incomplete list, or duplication of facility names);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sampling (e.g. </a:t>
            </a:r>
            <a:r>
              <a:rPr lang="en-GB" dirty="0"/>
              <a:t>inadequate design and sample size for the survey’s objectives)</a:t>
            </a:r>
            <a:r>
              <a:rPr lang="en-US" dirty="0"/>
              <a:t>; 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collection (e.g. non-response); or,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management (e.g. loss of data). </a:t>
            </a:r>
            <a:endParaRPr lang="en-GB" dirty="0"/>
          </a:p>
          <a:p>
            <a:r>
              <a:rPr lang="en-US" dirty="0"/>
              <a:t> </a:t>
            </a:r>
            <a:endParaRPr lang="en-GB" dirty="0"/>
          </a:p>
          <a:p>
            <a:r>
              <a:rPr lang="en-US" dirty="0"/>
              <a:t>Such challenges can affect the accuracy of the data and the precision of the indicator estimates.</a:t>
            </a:r>
            <a:endParaRPr lang="en-GB" dirty="0"/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90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proceeding, it is also important for the data analysis team to have an overview of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platform outputs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way they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achieved quickly by reviewing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dimensions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their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 inventory platform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indicators are organized in the same way in both the indicator inventory and the data analysis platform.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780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indicators are organized into 5 overarching groups called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dimensions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each dimension, indicators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organized hierarchically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areas;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sub-areas;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tables, which contain the indicators.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70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dimensions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indicator inventory platform are: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service availability;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 service readiness;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specific availability and readiness;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and finance support systems;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 quality of care.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5 dimensions broadly correspond to the 4 modules of the HHFA questionnaires.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 5 applies only to data from the record review questionnaires of the Quality of care module.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31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88419"/>
                <a:ext cx="7504761" cy="2097479"/>
                <a:chOff x="3029663" y="2705061"/>
                <a:chExt cx="7504761" cy="2097479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705061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374072"/>
                  <a:ext cx="7504761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Preparing for data review and description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912673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 inventory platform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4" y="824468"/>
            <a:ext cx="10460791" cy="5682993"/>
          </a:xfrm>
          <a:prstGeom prst="rect">
            <a:avLst/>
          </a:prstGeom>
        </p:spPr>
      </p:pic>
      <p:sp>
        <p:nvSpPr>
          <p:cNvPr id="36" name="highlight1">
            <a:extLst>
              <a:ext uri="{FF2B5EF4-FFF2-40B4-BE49-F238E27FC236}">
                <a16:creationId xmlns:a16="http://schemas.microsoft.com/office/drawing/2014/main" id="{C45A7A39-7FBC-42B7-A91C-3DFBDCDB0749}"/>
              </a:ext>
            </a:extLst>
          </p:cNvPr>
          <p:cNvSpPr/>
          <p:nvPr/>
        </p:nvSpPr>
        <p:spPr>
          <a:xfrm>
            <a:off x="3048528" y="1811465"/>
            <a:ext cx="8273532" cy="22522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ighlight2">
            <a:extLst>
              <a:ext uri="{FF2B5EF4-FFF2-40B4-BE49-F238E27FC236}">
                <a16:creationId xmlns:a16="http://schemas.microsoft.com/office/drawing/2014/main" id="{536519A0-3B57-4C38-BA5F-0F557E5D761E}"/>
              </a:ext>
            </a:extLst>
          </p:cNvPr>
          <p:cNvSpPr/>
          <p:nvPr/>
        </p:nvSpPr>
        <p:spPr>
          <a:xfrm>
            <a:off x="3048528" y="2308506"/>
            <a:ext cx="8273532" cy="2268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highlight3">
            <a:extLst>
              <a:ext uri="{FF2B5EF4-FFF2-40B4-BE49-F238E27FC236}">
                <a16:creationId xmlns:a16="http://schemas.microsoft.com/office/drawing/2014/main" id="{F93C9E67-FC7F-4F66-AFD0-C1E590BD8CB5}"/>
              </a:ext>
            </a:extLst>
          </p:cNvPr>
          <p:cNvSpPr/>
          <p:nvPr/>
        </p:nvSpPr>
        <p:spPr>
          <a:xfrm>
            <a:off x="3048528" y="2558683"/>
            <a:ext cx="8273532" cy="2268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highlight4">
            <a:extLst>
              <a:ext uri="{FF2B5EF4-FFF2-40B4-BE49-F238E27FC236}">
                <a16:creationId xmlns:a16="http://schemas.microsoft.com/office/drawing/2014/main" id="{32CD1B44-355E-47F8-9B5F-98C416DEB3CE}"/>
              </a:ext>
            </a:extLst>
          </p:cNvPr>
          <p:cNvSpPr/>
          <p:nvPr/>
        </p:nvSpPr>
        <p:spPr>
          <a:xfrm>
            <a:off x="3048528" y="2803541"/>
            <a:ext cx="8273532" cy="22680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highlight5">
            <a:extLst>
              <a:ext uri="{FF2B5EF4-FFF2-40B4-BE49-F238E27FC236}">
                <a16:creationId xmlns:a16="http://schemas.microsoft.com/office/drawing/2014/main" id="{F227D649-4CB1-4D96-AFE9-81BA0AE2EFAA}"/>
              </a:ext>
            </a:extLst>
          </p:cNvPr>
          <p:cNvSpPr/>
          <p:nvPr/>
        </p:nvSpPr>
        <p:spPr>
          <a:xfrm>
            <a:off x="3048528" y="3058126"/>
            <a:ext cx="8273532" cy="3459063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6812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 inventory platform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4" y="824468"/>
            <a:ext cx="10460791" cy="568299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C99C2F-7F77-40B2-9775-67D4495EE3B4}"/>
              </a:ext>
            </a:extLst>
          </p:cNvPr>
          <p:cNvSpPr/>
          <p:nvPr/>
        </p:nvSpPr>
        <p:spPr>
          <a:xfrm flipH="1">
            <a:off x="6852499" y="4682246"/>
            <a:ext cx="1007449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op up window">
            <a:extLst>
              <a:ext uri="{FF2B5EF4-FFF2-40B4-BE49-F238E27FC236}">
                <a16:creationId xmlns:a16="http://schemas.microsoft.com/office/drawing/2014/main" id="{8F7005AF-F943-4690-9044-013C1AE2D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053" y="824400"/>
            <a:ext cx="4060286" cy="56844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7" name="animation cover">
            <a:extLst>
              <a:ext uri="{FF2B5EF4-FFF2-40B4-BE49-F238E27FC236}">
                <a16:creationId xmlns:a16="http://schemas.microsoft.com/office/drawing/2014/main" id="{82B71F88-FDEA-485A-8B72-D2C8E44C6182}"/>
              </a:ext>
            </a:extLst>
          </p:cNvPr>
          <p:cNvSpPr/>
          <p:nvPr/>
        </p:nvSpPr>
        <p:spPr>
          <a:xfrm>
            <a:off x="11326395" y="700391"/>
            <a:ext cx="865605" cy="5992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551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40482 -7.40741E-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 inventory platform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4" y="824468"/>
            <a:ext cx="10460791" cy="5682993"/>
          </a:xfrm>
          <a:prstGeom prst="rect">
            <a:avLst/>
          </a:prstGeom>
        </p:spPr>
      </p:pic>
      <p:pic>
        <p:nvPicPr>
          <p:cNvPr id="3" name="pop up window">
            <a:extLst>
              <a:ext uri="{FF2B5EF4-FFF2-40B4-BE49-F238E27FC236}">
                <a16:creationId xmlns:a16="http://schemas.microsoft.com/office/drawing/2014/main" id="{8F7005AF-F943-4690-9044-013C1AE2D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54" y="823061"/>
            <a:ext cx="4060286" cy="56844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7" name="animation cover">
            <a:extLst>
              <a:ext uri="{FF2B5EF4-FFF2-40B4-BE49-F238E27FC236}">
                <a16:creationId xmlns:a16="http://schemas.microsoft.com/office/drawing/2014/main" id="{82B71F88-FDEA-485A-8B72-D2C8E44C6182}"/>
              </a:ext>
            </a:extLst>
          </p:cNvPr>
          <p:cNvSpPr/>
          <p:nvPr/>
        </p:nvSpPr>
        <p:spPr>
          <a:xfrm>
            <a:off x="11326395" y="700391"/>
            <a:ext cx="865605" cy="5992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highlight1">
            <a:extLst>
              <a:ext uri="{FF2B5EF4-FFF2-40B4-BE49-F238E27FC236}">
                <a16:creationId xmlns:a16="http://schemas.microsoft.com/office/drawing/2014/main" id="{76152A1E-3A6F-41D5-92A2-2FDCEF188AEF}"/>
              </a:ext>
            </a:extLst>
          </p:cNvPr>
          <p:cNvSpPr/>
          <p:nvPr/>
        </p:nvSpPr>
        <p:spPr>
          <a:xfrm>
            <a:off x="7366378" y="4603304"/>
            <a:ext cx="3713425" cy="68854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highlight2">
            <a:extLst>
              <a:ext uri="{FF2B5EF4-FFF2-40B4-BE49-F238E27FC236}">
                <a16:creationId xmlns:a16="http://schemas.microsoft.com/office/drawing/2014/main" id="{92BEF893-C2FB-45A8-979F-1C2DBBF5F968}"/>
              </a:ext>
            </a:extLst>
          </p:cNvPr>
          <p:cNvSpPr/>
          <p:nvPr/>
        </p:nvSpPr>
        <p:spPr>
          <a:xfrm>
            <a:off x="7366377" y="4916065"/>
            <a:ext cx="3713425" cy="154078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ighlight3">
            <a:extLst>
              <a:ext uri="{FF2B5EF4-FFF2-40B4-BE49-F238E27FC236}">
                <a16:creationId xmlns:a16="http://schemas.microsoft.com/office/drawing/2014/main" id="{2BAA0780-8E79-4162-B30D-F5FBCB56CF98}"/>
              </a:ext>
            </a:extLst>
          </p:cNvPr>
          <p:cNvSpPr/>
          <p:nvPr/>
        </p:nvSpPr>
        <p:spPr>
          <a:xfrm>
            <a:off x="7366376" y="5070143"/>
            <a:ext cx="3713425" cy="154078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ighlight4">
            <a:extLst>
              <a:ext uri="{FF2B5EF4-FFF2-40B4-BE49-F238E27FC236}">
                <a16:creationId xmlns:a16="http://schemas.microsoft.com/office/drawing/2014/main" id="{193B5098-B586-4188-91A9-EEC12C3EE8E2}"/>
              </a:ext>
            </a:extLst>
          </p:cNvPr>
          <p:cNvSpPr/>
          <p:nvPr/>
        </p:nvSpPr>
        <p:spPr>
          <a:xfrm>
            <a:off x="3029338" y="4761191"/>
            <a:ext cx="4207707" cy="246238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268A70-14B9-45BE-A5B0-CB1D4E2ACDFA}"/>
              </a:ext>
            </a:extLst>
          </p:cNvPr>
          <p:cNvSpPr txBox="1"/>
          <p:nvPr/>
        </p:nvSpPr>
        <p:spPr>
          <a:xfrm>
            <a:off x="573113" y="5298277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indicator inventory is discussed in further detail in the </a:t>
            </a:r>
            <a:r>
              <a:rPr lang="en-GB" sz="2400" dirty="0" err="1"/>
              <a:t>OpenWHO</a:t>
            </a:r>
            <a:r>
              <a:rPr lang="en-GB" sz="2400" dirty="0"/>
              <a:t> course: </a:t>
            </a:r>
            <a:r>
              <a:rPr lang="en-GB" sz="2400" b="1" dirty="0"/>
              <a:t>Questions, indicators and country adaptation.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7807F4-EDA8-4E6D-8DCE-EF66D3397075}"/>
              </a:ext>
            </a:extLst>
          </p:cNvPr>
          <p:cNvSpPr/>
          <p:nvPr/>
        </p:nvSpPr>
        <p:spPr>
          <a:xfrm>
            <a:off x="500427" y="5298277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743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37" grpId="0" animBg="1"/>
      <p:bldP spid="37" grpId="1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– tabulation 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8" y="1210753"/>
            <a:ext cx="11995224" cy="5413364"/>
          </a:xfrm>
          <a:prstGeom prst="rect">
            <a:avLst/>
          </a:prstGeom>
        </p:spPr>
      </p:pic>
      <p:sp>
        <p:nvSpPr>
          <p:cNvPr id="18" name="dimensions">
            <a:extLst>
              <a:ext uri="{FF2B5EF4-FFF2-40B4-BE49-F238E27FC236}">
                <a16:creationId xmlns:a16="http://schemas.microsoft.com/office/drawing/2014/main" id="{2DF64996-9379-4CD5-8287-86100D1E3553}"/>
              </a:ext>
            </a:extLst>
          </p:cNvPr>
          <p:cNvSpPr/>
          <p:nvPr/>
        </p:nvSpPr>
        <p:spPr>
          <a:xfrm>
            <a:off x="729577" y="740789"/>
            <a:ext cx="2215774" cy="473278"/>
          </a:xfrm>
          <a:prstGeom prst="wedgeRectCallout">
            <a:avLst>
              <a:gd name="adj1" fmla="val -22065"/>
              <a:gd name="adj2" fmla="val 66967"/>
            </a:avLst>
          </a:prstGeom>
          <a:solidFill>
            <a:srgbClr val="98D7CE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0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Dimensions</a:t>
            </a:r>
            <a:endParaRPr lang="x-none" sz="20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areas">
            <a:extLst>
              <a:ext uri="{FF2B5EF4-FFF2-40B4-BE49-F238E27FC236}">
                <a16:creationId xmlns:a16="http://schemas.microsoft.com/office/drawing/2014/main" id="{313D7AC5-A643-4580-8ABF-2B631E28650E}"/>
              </a:ext>
            </a:extLst>
          </p:cNvPr>
          <p:cNvSpPr/>
          <p:nvPr/>
        </p:nvSpPr>
        <p:spPr>
          <a:xfrm>
            <a:off x="2945351" y="744103"/>
            <a:ext cx="2340608" cy="473278"/>
          </a:xfrm>
          <a:prstGeom prst="wedgeRectCallout">
            <a:avLst>
              <a:gd name="adj1" fmla="val -22065"/>
              <a:gd name="adj2" fmla="val 66967"/>
            </a:avLst>
          </a:prstGeom>
          <a:solidFill>
            <a:srgbClr val="CBEBE6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0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Areas</a:t>
            </a:r>
            <a:endParaRPr lang="x-none" sz="20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ub-areas">
            <a:extLst>
              <a:ext uri="{FF2B5EF4-FFF2-40B4-BE49-F238E27FC236}">
                <a16:creationId xmlns:a16="http://schemas.microsoft.com/office/drawing/2014/main" id="{FEC6F13E-D754-4650-9207-05055244D765}"/>
              </a:ext>
            </a:extLst>
          </p:cNvPr>
          <p:cNvSpPr/>
          <p:nvPr/>
        </p:nvSpPr>
        <p:spPr>
          <a:xfrm>
            <a:off x="5285961" y="744103"/>
            <a:ext cx="2295938" cy="473278"/>
          </a:xfrm>
          <a:prstGeom prst="wedgeRectCallout">
            <a:avLst>
              <a:gd name="adj1" fmla="val -22065"/>
              <a:gd name="adj2" fmla="val 66967"/>
            </a:avLst>
          </a:prstGeom>
          <a:solidFill>
            <a:srgbClr val="98D7CE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0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Sub-areas</a:t>
            </a:r>
            <a:endParaRPr lang="x-none" sz="20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ables">
            <a:extLst>
              <a:ext uri="{FF2B5EF4-FFF2-40B4-BE49-F238E27FC236}">
                <a16:creationId xmlns:a16="http://schemas.microsoft.com/office/drawing/2014/main" id="{B38AA80D-5582-476B-9292-6D5FF3735701}"/>
              </a:ext>
            </a:extLst>
          </p:cNvPr>
          <p:cNvSpPr/>
          <p:nvPr/>
        </p:nvSpPr>
        <p:spPr>
          <a:xfrm>
            <a:off x="7581900" y="733425"/>
            <a:ext cx="2295938" cy="480642"/>
          </a:xfrm>
          <a:prstGeom prst="wedgeRectCallout">
            <a:avLst>
              <a:gd name="adj1" fmla="val -22065"/>
              <a:gd name="adj2" fmla="val 66967"/>
            </a:avLst>
          </a:prstGeom>
          <a:solidFill>
            <a:srgbClr val="CBEBE6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0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Tables</a:t>
            </a:r>
            <a:endParaRPr lang="x-none" sz="20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indicators">
            <a:extLst>
              <a:ext uri="{FF2B5EF4-FFF2-40B4-BE49-F238E27FC236}">
                <a16:creationId xmlns:a16="http://schemas.microsoft.com/office/drawing/2014/main" id="{C405096A-615A-4DCC-AAD0-1AAC0FA46612}"/>
              </a:ext>
            </a:extLst>
          </p:cNvPr>
          <p:cNvSpPr/>
          <p:nvPr/>
        </p:nvSpPr>
        <p:spPr>
          <a:xfrm>
            <a:off x="9877838" y="733425"/>
            <a:ext cx="2215774" cy="480642"/>
          </a:xfrm>
          <a:prstGeom prst="wedgeRectCallout">
            <a:avLst>
              <a:gd name="adj1" fmla="val -22065"/>
              <a:gd name="adj2" fmla="val 66967"/>
            </a:avLst>
          </a:prstGeom>
          <a:solidFill>
            <a:srgbClr val="98D7CE"/>
          </a:solidFill>
        </p:spPr>
        <p:txBody>
          <a:bodyPr vert="horz" wrap="square" lIns="91440" tIns="90000" rIns="9144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0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Indicators</a:t>
            </a:r>
            <a:endParaRPr lang="x-none" sz="20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highlight3">
            <a:extLst>
              <a:ext uri="{FF2B5EF4-FFF2-40B4-BE49-F238E27FC236}">
                <a16:creationId xmlns:a16="http://schemas.microsoft.com/office/drawing/2014/main" id="{799B3680-7368-4EC5-BC17-42A7C2BC79F4}"/>
              </a:ext>
            </a:extLst>
          </p:cNvPr>
          <p:cNvSpPr/>
          <p:nvPr/>
        </p:nvSpPr>
        <p:spPr>
          <a:xfrm>
            <a:off x="9858382" y="1986563"/>
            <a:ext cx="2235230" cy="4637553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highlight1">
            <a:extLst>
              <a:ext uri="{FF2B5EF4-FFF2-40B4-BE49-F238E27FC236}">
                <a16:creationId xmlns:a16="http://schemas.microsoft.com/office/drawing/2014/main" id="{9F76BCF0-D968-4DA8-A065-5C478FD84C8F}"/>
              </a:ext>
            </a:extLst>
          </p:cNvPr>
          <p:cNvSpPr/>
          <p:nvPr/>
        </p:nvSpPr>
        <p:spPr>
          <a:xfrm>
            <a:off x="785861" y="1642683"/>
            <a:ext cx="2240559" cy="3479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" name="highlight1">
            <a:extLst>
              <a:ext uri="{FF2B5EF4-FFF2-40B4-BE49-F238E27FC236}">
                <a16:creationId xmlns:a16="http://schemas.microsoft.com/office/drawing/2014/main" id="{32B7CA13-0223-442A-8CA1-D42781FE9382}"/>
              </a:ext>
            </a:extLst>
          </p:cNvPr>
          <p:cNvSpPr/>
          <p:nvPr/>
        </p:nvSpPr>
        <p:spPr>
          <a:xfrm>
            <a:off x="98388" y="2353738"/>
            <a:ext cx="631189" cy="23327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614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22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data analysis platform – results view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" y="1275297"/>
            <a:ext cx="11995224" cy="4503689"/>
          </a:xfrm>
          <a:prstGeom prst="rect">
            <a:avLst/>
          </a:prstGeom>
        </p:spPr>
      </p:pic>
      <p:sp>
        <p:nvSpPr>
          <p:cNvPr id="24" name="highlight1">
            <a:extLst>
              <a:ext uri="{FF2B5EF4-FFF2-40B4-BE49-F238E27FC236}">
                <a16:creationId xmlns:a16="http://schemas.microsoft.com/office/drawing/2014/main" id="{9F76BCF0-D968-4DA8-A065-5C478FD84C8F}"/>
              </a:ext>
            </a:extLst>
          </p:cNvPr>
          <p:cNvSpPr/>
          <p:nvPr/>
        </p:nvSpPr>
        <p:spPr>
          <a:xfrm>
            <a:off x="734150" y="1676137"/>
            <a:ext cx="1596456" cy="3479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2" name="highlight2">
            <a:extLst>
              <a:ext uri="{FF2B5EF4-FFF2-40B4-BE49-F238E27FC236}">
                <a16:creationId xmlns:a16="http://schemas.microsoft.com/office/drawing/2014/main" id="{799B3680-7368-4EC5-BC17-42A7C2BC79F4}"/>
              </a:ext>
            </a:extLst>
          </p:cNvPr>
          <p:cNvSpPr/>
          <p:nvPr/>
        </p:nvSpPr>
        <p:spPr>
          <a:xfrm>
            <a:off x="3245005" y="2943921"/>
            <a:ext cx="6122019" cy="28993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highlight3">
            <a:extLst>
              <a:ext uri="{FF2B5EF4-FFF2-40B4-BE49-F238E27FC236}">
                <a16:creationId xmlns:a16="http://schemas.microsoft.com/office/drawing/2014/main" id="{C9C7E0CC-0ADC-4D13-AC37-093FA6CF2778}"/>
              </a:ext>
            </a:extLst>
          </p:cNvPr>
          <p:cNvSpPr/>
          <p:nvPr/>
        </p:nvSpPr>
        <p:spPr>
          <a:xfrm>
            <a:off x="734150" y="2048804"/>
            <a:ext cx="1596456" cy="3730181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highlight1">
            <a:extLst>
              <a:ext uri="{FF2B5EF4-FFF2-40B4-BE49-F238E27FC236}">
                <a16:creationId xmlns:a16="http://schemas.microsoft.com/office/drawing/2014/main" id="{12591165-91C5-2F52-D150-69FD8BE7B40A}"/>
              </a:ext>
            </a:extLst>
          </p:cNvPr>
          <p:cNvSpPr/>
          <p:nvPr/>
        </p:nvSpPr>
        <p:spPr>
          <a:xfrm>
            <a:off x="69813" y="2582338"/>
            <a:ext cx="631189" cy="23327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655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2" grpId="0" animBg="1"/>
      <p:bldP spid="22" grpId="1" animBg="1"/>
      <p:bldP spid="23" grpId="0" animBg="1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1099515"/>
            <a:chOff x="-1235" y="-815"/>
            <a:chExt cx="12052822" cy="10995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indices</a:t>
              </a:r>
            </a:p>
            <a:p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9" name="indicator1">
            <a:extLst>
              <a:ext uri="{FF2B5EF4-FFF2-40B4-BE49-F238E27FC236}">
                <a16:creationId xmlns:a16="http://schemas.microsoft.com/office/drawing/2014/main" id="{4AC0B8EF-E684-448C-BA04-E863AD51BE6C}"/>
              </a:ext>
            </a:extLst>
          </p:cNvPr>
          <p:cNvSpPr/>
          <p:nvPr/>
        </p:nvSpPr>
        <p:spPr>
          <a:xfrm>
            <a:off x="7138280" y="1784196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Atkinson Hyperlegible" pitchFamily="2" charset="0"/>
              </a:rPr>
              <a:t>%</a:t>
            </a:r>
          </a:p>
        </p:txBody>
      </p:sp>
      <p:sp>
        <p:nvSpPr>
          <p:cNvPr id="10" name="indicator2">
            <a:extLst>
              <a:ext uri="{FF2B5EF4-FFF2-40B4-BE49-F238E27FC236}">
                <a16:creationId xmlns:a16="http://schemas.microsoft.com/office/drawing/2014/main" id="{8073213B-E169-4615-A290-0279D57FD57A}"/>
              </a:ext>
            </a:extLst>
          </p:cNvPr>
          <p:cNvSpPr/>
          <p:nvPr/>
        </p:nvSpPr>
        <p:spPr>
          <a:xfrm>
            <a:off x="9284889" y="1784196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Atkinson Hyperlegible" pitchFamily="2" charset="0"/>
              </a:rPr>
              <a:t>%</a:t>
            </a:r>
          </a:p>
        </p:txBody>
      </p:sp>
      <p:sp>
        <p:nvSpPr>
          <p:cNvPr id="11" name="indicator3">
            <a:extLst>
              <a:ext uri="{FF2B5EF4-FFF2-40B4-BE49-F238E27FC236}">
                <a16:creationId xmlns:a16="http://schemas.microsoft.com/office/drawing/2014/main" id="{77FC80C3-2DE7-4AF5-89C2-056BC014CC61}"/>
              </a:ext>
            </a:extLst>
          </p:cNvPr>
          <p:cNvSpPr/>
          <p:nvPr/>
        </p:nvSpPr>
        <p:spPr>
          <a:xfrm>
            <a:off x="8211584" y="3583296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4000" dirty="0">
                <a:solidFill>
                  <a:prstClr val="white"/>
                </a:solidFill>
                <a:latin typeface="Atkinson Hyperlegible" pitchFamily="2" charset="0"/>
              </a:rPr>
              <a:t>%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1007E4-B101-4617-9B2C-035859FC3DE1}"/>
              </a:ext>
            </a:extLst>
          </p:cNvPr>
          <p:cNvSpPr/>
          <p:nvPr/>
        </p:nvSpPr>
        <p:spPr>
          <a:xfrm>
            <a:off x="4629195" y="2996336"/>
            <a:ext cx="1972434" cy="1173920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tkinson Hyperlegible" pitchFamily="2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4C7A3F21-A4E4-48FA-9F3F-2B8DCF2C196C}"/>
              </a:ext>
            </a:extLst>
          </p:cNvPr>
          <p:cNvSpPr txBox="1"/>
          <p:nvPr/>
        </p:nvSpPr>
        <p:spPr>
          <a:xfrm>
            <a:off x="7075614" y="1247967"/>
            <a:ext cx="418170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 of indicators</a:t>
            </a:r>
          </a:p>
        </p:txBody>
      </p:sp>
      <p:sp>
        <p:nvSpPr>
          <p:cNvPr id="2" name="cover">
            <a:extLst>
              <a:ext uri="{FF2B5EF4-FFF2-40B4-BE49-F238E27FC236}">
                <a16:creationId xmlns:a16="http://schemas.microsoft.com/office/drawing/2014/main" id="{3ED6CE5E-48A6-43EA-9D8C-A13199F9D30C}"/>
              </a:ext>
            </a:extLst>
          </p:cNvPr>
          <p:cNvSpPr/>
          <p:nvPr/>
        </p:nvSpPr>
        <p:spPr>
          <a:xfrm>
            <a:off x="3869473" y="479502"/>
            <a:ext cx="8006576" cy="58097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F47D5-4FAC-4247-9C1A-6C16A2C19092}"/>
              </a:ext>
            </a:extLst>
          </p:cNvPr>
          <p:cNvSpPr txBox="1"/>
          <p:nvPr/>
        </p:nvSpPr>
        <p:spPr>
          <a:xfrm>
            <a:off x="4556879" y="1603055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Indices are useful for:</a:t>
            </a:r>
          </a:p>
        </p:txBody>
      </p:sp>
      <p:sp>
        <p:nvSpPr>
          <p:cNvPr id="16" name="bulletText1">
            <a:extLst>
              <a:ext uri="{FF2B5EF4-FFF2-40B4-BE49-F238E27FC236}">
                <a16:creationId xmlns:a16="http://schemas.microsoft.com/office/drawing/2014/main" id="{4EE26CAE-7FB5-4FD6-8C14-F1A6FEC3E605}"/>
              </a:ext>
            </a:extLst>
          </p:cNvPr>
          <p:cNvSpPr txBox="1"/>
          <p:nvPr/>
        </p:nvSpPr>
        <p:spPr>
          <a:xfrm>
            <a:off x="5284191" y="2332184"/>
            <a:ext cx="6422387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quick overview of a situation</a:t>
            </a:r>
          </a:p>
        </p:txBody>
      </p:sp>
      <p:sp>
        <p:nvSpPr>
          <p:cNvPr id="17" name="bulletText2">
            <a:extLst>
              <a:ext uri="{FF2B5EF4-FFF2-40B4-BE49-F238E27FC236}">
                <a16:creationId xmlns:a16="http://schemas.microsoft.com/office/drawing/2014/main" id="{87CF2797-B441-430C-856F-0F024BE27145}"/>
              </a:ext>
            </a:extLst>
          </p:cNvPr>
          <p:cNvSpPr txBox="1"/>
          <p:nvPr/>
        </p:nvSpPr>
        <p:spPr>
          <a:xfrm>
            <a:off x="5284191" y="3202747"/>
            <a:ext cx="6420948" cy="836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easily communicating information about a group of indicators</a:t>
            </a:r>
          </a:p>
        </p:txBody>
      </p:sp>
      <p:sp>
        <p:nvSpPr>
          <p:cNvPr id="18" name="bulletText3">
            <a:extLst>
              <a:ext uri="{FF2B5EF4-FFF2-40B4-BE49-F238E27FC236}">
                <a16:creationId xmlns:a16="http://schemas.microsoft.com/office/drawing/2014/main" id="{696211E8-CC5B-4645-B3F5-B7DABA57AA8C}"/>
              </a:ext>
            </a:extLst>
          </p:cNvPr>
          <p:cNvSpPr txBox="1"/>
          <p:nvPr/>
        </p:nvSpPr>
        <p:spPr>
          <a:xfrm>
            <a:off x="5284191" y="4376667"/>
            <a:ext cx="642094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assessing changes over time or comparing subnational areas for the group of indicators</a:t>
            </a:r>
          </a:p>
        </p:txBody>
      </p:sp>
      <p:pic>
        <p:nvPicPr>
          <p:cNvPr id="22" name="bullet01">
            <a:extLst>
              <a:ext uri="{FF2B5EF4-FFF2-40B4-BE49-F238E27FC236}">
                <a16:creationId xmlns:a16="http://schemas.microsoft.com/office/drawing/2014/main" id="{2CD17C5E-6F15-4890-92C1-EA4D4004D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2501816"/>
            <a:ext cx="117692" cy="122400"/>
          </a:xfrm>
          <a:prstGeom prst="rect">
            <a:avLst/>
          </a:prstGeom>
        </p:spPr>
      </p:pic>
      <p:pic>
        <p:nvPicPr>
          <p:cNvPr id="23" name="bullet02">
            <a:extLst>
              <a:ext uri="{FF2B5EF4-FFF2-40B4-BE49-F238E27FC236}">
                <a16:creationId xmlns:a16="http://schemas.microsoft.com/office/drawing/2014/main" id="{F6725BD4-5013-412E-875E-134E5D78A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3387928"/>
            <a:ext cx="117692" cy="122400"/>
          </a:xfrm>
          <a:prstGeom prst="rect">
            <a:avLst/>
          </a:prstGeom>
        </p:spPr>
      </p:pic>
      <p:pic>
        <p:nvPicPr>
          <p:cNvPr id="24" name="bullet03">
            <a:extLst>
              <a:ext uri="{FF2B5EF4-FFF2-40B4-BE49-F238E27FC236}">
                <a16:creationId xmlns:a16="http://schemas.microsoft.com/office/drawing/2014/main" id="{D11C7FCC-8B9C-409F-AAD4-C8625191A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4558018"/>
            <a:ext cx="117692" cy="122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3BD5D00-7741-4AFB-B419-4C11107AFC23}"/>
              </a:ext>
            </a:extLst>
          </p:cNvPr>
          <p:cNvGrpSpPr/>
          <p:nvPr/>
        </p:nvGrpSpPr>
        <p:grpSpPr>
          <a:xfrm>
            <a:off x="956035" y="5345952"/>
            <a:ext cx="10301287" cy="1178716"/>
            <a:chOff x="956035" y="5345952"/>
            <a:chExt cx="10301287" cy="1178716"/>
          </a:xfrm>
        </p:grpSpPr>
        <p:sp>
          <p:nvSpPr>
            <p:cNvPr id="25" name="grid1">
              <a:extLst>
                <a:ext uri="{FF2B5EF4-FFF2-40B4-BE49-F238E27FC236}">
                  <a16:creationId xmlns:a16="http://schemas.microsoft.com/office/drawing/2014/main" id="{852423B9-56AF-4D19-8DF9-997B68C7718A}"/>
                </a:ext>
              </a:extLst>
            </p:cNvPr>
            <p:cNvSpPr txBox="1"/>
            <p:nvPr/>
          </p:nvSpPr>
          <p:spPr>
            <a:xfrm>
              <a:off x="956035" y="5345952"/>
              <a:ext cx="10301287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72EF95-E94E-4F54-AEE9-0102B9F8F237}"/>
                </a:ext>
              </a:extLst>
            </p:cNvPr>
            <p:cNvSpPr txBox="1"/>
            <p:nvPr/>
          </p:nvSpPr>
          <p:spPr>
            <a:xfrm>
              <a:off x="1306286" y="5519810"/>
              <a:ext cx="962242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However, it is important also to look at the individual indicators that contribute to the index.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230F7CA-4BD1-4E55-81B6-17F342ACE41C}"/>
              </a:ext>
            </a:extLst>
          </p:cNvPr>
          <p:cNvSpPr/>
          <p:nvPr/>
        </p:nvSpPr>
        <p:spPr>
          <a:xfrm>
            <a:off x="3869473" y="888274"/>
            <a:ext cx="7835666" cy="444963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ndex">
            <a:extLst>
              <a:ext uri="{FF2B5EF4-FFF2-40B4-BE49-F238E27FC236}">
                <a16:creationId xmlns:a16="http://schemas.microsoft.com/office/drawing/2014/main" id="{D9239AA4-BEB6-4234-B814-9064D4CADA74}"/>
              </a:ext>
            </a:extLst>
          </p:cNvPr>
          <p:cNvSpPr/>
          <p:nvPr/>
        </p:nvSpPr>
        <p:spPr>
          <a:xfrm>
            <a:off x="1112879" y="2325114"/>
            <a:ext cx="2573731" cy="2516364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595959"/>
                </a:solidFill>
                <a:latin typeface="Atkinson Hyperlegible" pitchFamily="2" charset="0"/>
              </a:rPr>
              <a:t>index</a:t>
            </a:r>
          </a:p>
        </p:txBody>
      </p:sp>
      <p:sp>
        <p:nvSpPr>
          <p:cNvPr id="27" name="indicator1">
            <a:extLst>
              <a:ext uri="{FF2B5EF4-FFF2-40B4-BE49-F238E27FC236}">
                <a16:creationId xmlns:a16="http://schemas.microsoft.com/office/drawing/2014/main" id="{711546E4-9751-4166-B642-8AF6B171F133}"/>
              </a:ext>
            </a:extLst>
          </p:cNvPr>
          <p:cNvSpPr/>
          <p:nvPr/>
        </p:nvSpPr>
        <p:spPr>
          <a:xfrm>
            <a:off x="993672" y="1407860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Atkinson Hyperlegible" pitchFamily="2" charset="0"/>
              </a:rPr>
              <a:t>%</a:t>
            </a:r>
          </a:p>
        </p:txBody>
      </p:sp>
      <p:sp>
        <p:nvSpPr>
          <p:cNvPr id="28" name="indicator2">
            <a:extLst>
              <a:ext uri="{FF2B5EF4-FFF2-40B4-BE49-F238E27FC236}">
                <a16:creationId xmlns:a16="http://schemas.microsoft.com/office/drawing/2014/main" id="{9484587D-3921-43B7-B491-B0FC84570A34}"/>
              </a:ext>
            </a:extLst>
          </p:cNvPr>
          <p:cNvSpPr/>
          <p:nvPr/>
        </p:nvSpPr>
        <p:spPr>
          <a:xfrm>
            <a:off x="3140281" y="1407860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Atkinson Hyperlegible" pitchFamily="2" charset="0"/>
              </a:rPr>
              <a:t>%</a:t>
            </a:r>
          </a:p>
        </p:txBody>
      </p:sp>
      <p:sp>
        <p:nvSpPr>
          <p:cNvPr id="29" name="indicator3">
            <a:extLst>
              <a:ext uri="{FF2B5EF4-FFF2-40B4-BE49-F238E27FC236}">
                <a16:creationId xmlns:a16="http://schemas.microsoft.com/office/drawing/2014/main" id="{8CEEE86E-6577-4E64-BA69-8989884434EC}"/>
              </a:ext>
            </a:extLst>
          </p:cNvPr>
          <p:cNvSpPr/>
          <p:nvPr/>
        </p:nvSpPr>
        <p:spPr>
          <a:xfrm>
            <a:off x="2066976" y="3206960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4000" dirty="0">
                <a:solidFill>
                  <a:prstClr val="white"/>
                </a:solidFill>
                <a:latin typeface="Atkinson Hyperlegible" pitchFamily="2" charset="0"/>
              </a:rPr>
              <a:t>%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CB03071-44AC-4695-8406-EC4CDDC270E1}"/>
              </a:ext>
            </a:extLst>
          </p:cNvPr>
          <p:cNvSpPr/>
          <p:nvPr/>
        </p:nvSpPr>
        <p:spPr>
          <a:xfrm>
            <a:off x="5667608" y="3108972"/>
            <a:ext cx="1469233" cy="9340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3376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0.60261 -3.7037E-6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/>
      <p:bldP spid="2" grpId="0" animBg="1"/>
      <p:bldP spid="15" grpId="0"/>
      <p:bldP spid="16" grpId="0"/>
      <p:bldP spid="17" grpId="0"/>
      <p:bldP spid="18" grpId="0"/>
      <p:bldP spid="5" grpId="0" animBg="1"/>
      <p:bldP spid="13" grpId="0" animBg="1"/>
      <p:bldP spid="13" grpId="1" animBg="1"/>
      <p:bldP spid="27" grpId="0" animBg="1"/>
      <p:bldP spid="28" grpId="0" animBg="1"/>
      <p:bldP spid="29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7" y="669739"/>
            <a:ext cx="8605794" cy="6013949"/>
          </a:xfrm>
          <a:prstGeom prst="rect">
            <a:avLst/>
          </a:prstGeom>
        </p:spPr>
      </p:pic>
      <p:sp>
        <p:nvSpPr>
          <p:cNvPr id="23" name="highlight1 indicators individual">
            <a:extLst>
              <a:ext uri="{FF2B5EF4-FFF2-40B4-BE49-F238E27FC236}">
                <a16:creationId xmlns:a16="http://schemas.microsoft.com/office/drawing/2014/main" id="{C9C7E0CC-0ADC-4D13-AC37-093FA6CF2778}"/>
              </a:ext>
            </a:extLst>
          </p:cNvPr>
          <p:cNvSpPr/>
          <p:nvPr/>
        </p:nvSpPr>
        <p:spPr>
          <a:xfrm>
            <a:off x="3533999" y="3016989"/>
            <a:ext cx="5306428" cy="3126027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arrow1">
            <a:extLst>
              <a:ext uri="{FF2B5EF4-FFF2-40B4-BE49-F238E27FC236}">
                <a16:creationId xmlns:a16="http://schemas.microsoft.com/office/drawing/2014/main" id="{3E27BEDE-7284-4C10-A866-6BA8A17E5309}"/>
              </a:ext>
            </a:extLst>
          </p:cNvPr>
          <p:cNvCxnSpPr>
            <a:cxnSpLocks/>
          </p:cNvCxnSpPr>
          <p:nvPr/>
        </p:nvCxnSpPr>
        <p:spPr>
          <a:xfrm rot="5400000">
            <a:off x="9118979" y="5992733"/>
            <a:ext cx="0" cy="557104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 1 label">
            <a:extLst>
              <a:ext uri="{FF2B5EF4-FFF2-40B4-BE49-F238E27FC236}">
                <a16:creationId xmlns:a16="http://schemas.microsoft.com/office/drawing/2014/main" id="{6C6D68C8-CEE6-4BB8-892A-83C91F46257E}"/>
              </a:ext>
            </a:extLst>
          </p:cNvPr>
          <p:cNvSpPr txBox="1"/>
          <p:nvPr/>
        </p:nvSpPr>
        <p:spPr>
          <a:xfrm>
            <a:off x="9397531" y="6061044"/>
            <a:ext cx="279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1B09C"/>
                </a:solidFill>
              </a:rPr>
              <a:t>Overall readiness index</a:t>
            </a:r>
          </a:p>
        </p:txBody>
      </p:sp>
      <p:sp>
        <p:nvSpPr>
          <p:cNvPr id="15" name="highlight2 2 indicators">
            <a:extLst>
              <a:ext uri="{FF2B5EF4-FFF2-40B4-BE49-F238E27FC236}">
                <a16:creationId xmlns:a16="http://schemas.microsoft.com/office/drawing/2014/main" id="{22D98286-C5AF-493D-A6B0-AF4170007AA5}"/>
              </a:ext>
            </a:extLst>
          </p:cNvPr>
          <p:cNvSpPr/>
          <p:nvPr/>
        </p:nvSpPr>
        <p:spPr>
          <a:xfrm>
            <a:off x="3533999" y="6152743"/>
            <a:ext cx="5306428" cy="496111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highlight3 mean">
            <a:extLst>
              <a:ext uri="{FF2B5EF4-FFF2-40B4-BE49-F238E27FC236}">
                <a16:creationId xmlns:a16="http://schemas.microsoft.com/office/drawing/2014/main" id="{607C3CE4-90F5-4701-A712-4D19A787C8B0}"/>
              </a:ext>
            </a:extLst>
          </p:cNvPr>
          <p:cNvSpPr/>
          <p:nvPr/>
        </p:nvSpPr>
        <p:spPr>
          <a:xfrm>
            <a:off x="3533999" y="6152743"/>
            <a:ext cx="5306428" cy="23833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ighlight4 percentage">
            <a:extLst>
              <a:ext uri="{FF2B5EF4-FFF2-40B4-BE49-F238E27FC236}">
                <a16:creationId xmlns:a16="http://schemas.microsoft.com/office/drawing/2014/main" id="{4D860D6E-7163-4C70-896C-F23D46B11048}"/>
              </a:ext>
            </a:extLst>
          </p:cNvPr>
          <p:cNvSpPr/>
          <p:nvPr/>
        </p:nvSpPr>
        <p:spPr>
          <a:xfrm>
            <a:off x="3533999" y="6414140"/>
            <a:ext cx="5306428" cy="238330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arrow2">
            <a:extLst>
              <a:ext uri="{FF2B5EF4-FFF2-40B4-BE49-F238E27FC236}">
                <a16:creationId xmlns:a16="http://schemas.microsoft.com/office/drawing/2014/main" id="{2CB84A90-DF0C-40AF-A732-ACF06038C9FC}"/>
              </a:ext>
            </a:extLst>
          </p:cNvPr>
          <p:cNvCxnSpPr>
            <a:cxnSpLocks/>
          </p:cNvCxnSpPr>
          <p:nvPr/>
        </p:nvCxnSpPr>
        <p:spPr>
          <a:xfrm rot="5400000">
            <a:off x="9118979" y="6252682"/>
            <a:ext cx="0" cy="557104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 2 label">
            <a:extLst>
              <a:ext uri="{FF2B5EF4-FFF2-40B4-BE49-F238E27FC236}">
                <a16:creationId xmlns:a16="http://schemas.microsoft.com/office/drawing/2014/main" id="{3B0054BA-458F-4A4A-A52D-E4C185E845BE}"/>
              </a:ext>
            </a:extLst>
          </p:cNvPr>
          <p:cNvSpPr txBox="1"/>
          <p:nvPr/>
        </p:nvSpPr>
        <p:spPr>
          <a:xfrm>
            <a:off x="9345324" y="6320993"/>
            <a:ext cx="279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1B09C"/>
                </a:solidFill>
              </a:rPr>
              <a:t>“With all items” index</a:t>
            </a:r>
          </a:p>
        </p:txBody>
      </p:sp>
      <p:sp>
        <p:nvSpPr>
          <p:cNvPr id="26" name="cover">
            <a:extLst>
              <a:ext uri="{FF2B5EF4-FFF2-40B4-BE49-F238E27FC236}">
                <a16:creationId xmlns:a16="http://schemas.microsoft.com/office/drawing/2014/main" id="{EF3D4DE0-53AA-4B1D-BD27-09AEFE06FBD6}"/>
              </a:ext>
            </a:extLst>
          </p:cNvPr>
          <p:cNvSpPr/>
          <p:nvPr/>
        </p:nvSpPr>
        <p:spPr>
          <a:xfrm>
            <a:off x="371475" y="572591"/>
            <a:ext cx="11680112" cy="6148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grid1">
            <a:extLst>
              <a:ext uri="{FF2B5EF4-FFF2-40B4-BE49-F238E27FC236}">
                <a16:creationId xmlns:a16="http://schemas.microsoft.com/office/drawing/2014/main" id="{C1075916-2E1B-4501-9C5C-583EEBDDDF9A}"/>
              </a:ext>
            </a:extLst>
          </p:cNvPr>
          <p:cNvSpPr txBox="1"/>
          <p:nvPr/>
        </p:nvSpPr>
        <p:spPr>
          <a:xfrm>
            <a:off x="3356243" y="1163451"/>
            <a:ext cx="5360074" cy="490873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caption1">
            <a:extLst>
              <a:ext uri="{FF2B5EF4-FFF2-40B4-BE49-F238E27FC236}">
                <a16:creationId xmlns:a16="http://schemas.microsoft.com/office/drawing/2014/main" id="{A9342B49-DB4A-4868-8436-C4308BAC2BB1}"/>
              </a:ext>
            </a:extLst>
          </p:cNvPr>
          <p:cNvSpPr txBox="1"/>
          <p:nvPr/>
        </p:nvSpPr>
        <p:spPr>
          <a:xfrm>
            <a:off x="3677745" y="5178355"/>
            <a:ext cx="478648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Comprehensive guide</a:t>
            </a:r>
          </a:p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(Section 3.5 and Annex 1)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FD2313E-4045-4FA4-B008-8DD843110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80" y="1453268"/>
            <a:ext cx="2425986" cy="3433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0000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5" grpId="0"/>
      <p:bldP spid="5" grpId="1"/>
      <p:bldP spid="15" grpId="0" animBg="1"/>
      <p:bldP spid="15" grpId="1" animBg="1"/>
      <p:bldP spid="16" grpId="0" animBg="1"/>
      <p:bldP spid="16" grpId="1" animBg="1"/>
      <p:bldP spid="17" grpId="0" animBg="1"/>
      <p:bldP spid="25" grpId="0"/>
      <p:bldP spid="26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le diabetes">
            <a:extLst>
              <a:ext uri="{FF2B5EF4-FFF2-40B4-BE49-F238E27FC236}">
                <a16:creationId xmlns:a16="http://schemas.microsoft.com/office/drawing/2014/main" id="{CC1B9CD2-3871-405A-9A3F-6DFF77C52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4" y="675840"/>
            <a:ext cx="11317438" cy="6039041"/>
          </a:xfrm>
        </p:spPr>
      </p:pic>
      <p:grpSp>
        <p:nvGrpSpPr>
          <p:cNvPr id="19" name="header">
            <a:extLst>
              <a:ext uri="{FF2B5EF4-FFF2-40B4-BE49-F238E27FC236}">
                <a16:creationId xmlns:a16="http://schemas.microsoft.com/office/drawing/2014/main" id="{27468D36-38DF-4F49-899E-717ED7F8D237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930BB1-01A2-4303-B4E1-6C218D552BCC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DE38DE-F6F0-4E2C-85B6-29D5CFDA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cover">
            <a:extLst>
              <a:ext uri="{FF2B5EF4-FFF2-40B4-BE49-F238E27FC236}">
                <a16:creationId xmlns:a16="http://schemas.microsoft.com/office/drawing/2014/main" id="{1A0D41F6-98E4-4082-9B92-32BEF0076B1D}"/>
              </a:ext>
            </a:extLst>
          </p:cNvPr>
          <p:cNvSpPr/>
          <p:nvPr/>
        </p:nvSpPr>
        <p:spPr>
          <a:xfrm>
            <a:off x="7896028" y="486696"/>
            <a:ext cx="4209780" cy="62937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brace1">
            <a:extLst>
              <a:ext uri="{FF2B5EF4-FFF2-40B4-BE49-F238E27FC236}">
                <a16:creationId xmlns:a16="http://schemas.microsoft.com/office/drawing/2014/main" id="{11FBF8D9-306B-42B2-9140-599336D3A8A5}"/>
              </a:ext>
            </a:extLst>
          </p:cNvPr>
          <p:cNvSpPr/>
          <p:nvPr/>
        </p:nvSpPr>
        <p:spPr>
          <a:xfrm flipH="1">
            <a:off x="8133953" y="1036256"/>
            <a:ext cx="170724" cy="457566"/>
          </a:xfrm>
          <a:prstGeom prst="leftBrace">
            <a:avLst/>
          </a:prstGeom>
          <a:ln w="38100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abel1">
            <a:extLst>
              <a:ext uri="{FF2B5EF4-FFF2-40B4-BE49-F238E27FC236}">
                <a16:creationId xmlns:a16="http://schemas.microsoft.com/office/drawing/2014/main" id="{8143B21C-709B-4709-9BE3-A5CF8176C7F7}"/>
              </a:ext>
            </a:extLst>
          </p:cNvPr>
          <p:cNvSpPr txBox="1"/>
          <p:nvPr/>
        </p:nvSpPr>
        <p:spPr>
          <a:xfrm>
            <a:off x="8503253" y="952250"/>
            <a:ext cx="3548334" cy="64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31B09C"/>
                </a:solidFill>
              </a:rPr>
              <a:t>Staff and guidelines indicators</a:t>
            </a:r>
          </a:p>
        </p:txBody>
      </p:sp>
      <p:cxnSp>
        <p:nvCxnSpPr>
          <p:cNvPr id="12" name="arrow1">
            <a:extLst>
              <a:ext uri="{FF2B5EF4-FFF2-40B4-BE49-F238E27FC236}">
                <a16:creationId xmlns:a16="http://schemas.microsoft.com/office/drawing/2014/main" id="{C154B24B-A74E-487B-97B3-CA59D7D1963F}"/>
              </a:ext>
            </a:extLst>
          </p:cNvPr>
          <p:cNvCxnSpPr>
            <a:cxnSpLocks/>
          </p:cNvCxnSpPr>
          <p:nvPr/>
        </p:nvCxnSpPr>
        <p:spPr>
          <a:xfrm flipH="1">
            <a:off x="7347473" y="5040870"/>
            <a:ext cx="1656678" cy="0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 1 label">
            <a:extLst>
              <a:ext uri="{FF2B5EF4-FFF2-40B4-BE49-F238E27FC236}">
                <a16:creationId xmlns:a16="http://schemas.microsoft.com/office/drawing/2014/main" id="{C9EB9561-28F6-4371-8881-508EE89365DA}"/>
              </a:ext>
            </a:extLst>
          </p:cNvPr>
          <p:cNvSpPr txBox="1"/>
          <p:nvPr/>
        </p:nvSpPr>
        <p:spPr>
          <a:xfrm>
            <a:off x="9081091" y="4830182"/>
            <a:ext cx="1950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1B09C"/>
                </a:solidFill>
              </a:rPr>
              <a:t>Domain index</a:t>
            </a:r>
          </a:p>
        </p:txBody>
      </p:sp>
      <p:sp>
        <p:nvSpPr>
          <p:cNvPr id="24" name="brace2">
            <a:extLst>
              <a:ext uri="{FF2B5EF4-FFF2-40B4-BE49-F238E27FC236}">
                <a16:creationId xmlns:a16="http://schemas.microsoft.com/office/drawing/2014/main" id="{0F4893CA-D727-48E5-A3B1-3215A7DABF2A}"/>
              </a:ext>
            </a:extLst>
          </p:cNvPr>
          <p:cNvSpPr/>
          <p:nvPr/>
        </p:nvSpPr>
        <p:spPr>
          <a:xfrm flipH="1">
            <a:off x="8126851" y="1604293"/>
            <a:ext cx="187576" cy="74087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abel2">
            <a:extLst>
              <a:ext uri="{FF2B5EF4-FFF2-40B4-BE49-F238E27FC236}">
                <a16:creationId xmlns:a16="http://schemas.microsoft.com/office/drawing/2014/main" id="{D8AD0234-16EC-4FB6-AE9D-1371F3303D10}"/>
              </a:ext>
            </a:extLst>
          </p:cNvPr>
          <p:cNvSpPr txBox="1"/>
          <p:nvPr/>
        </p:nvSpPr>
        <p:spPr>
          <a:xfrm>
            <a:off x="8503253" y="1761286"/>
            <a:ext cx="2942750" cy="37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31B09C"/>
                </a:solidFill>
              </a:rPr>
              <a:t>Equipment indicators</a:t>
            </a:r>
          </a:p>
        </p:txBody>
      </p:sp>
      <p:sp>
        <p:nvSpPr>
          <p:cNvPr id="22" name="brace3">
            <a:extLst>
              <a:ext uri="{FF2B5EF4-FFF2-40B4-BE49-F238E27FC236}">
                <a16:creationId xmlns:a16="http://schemas.microsoft.com/office/drawing/2014/main" id="{6294FC76-C3F3-46CF-8CE4-E82AE16485C6}"/>
              </a:ext>
            </a:extLst>
          </p:cNvPr>
          <p:cNvSpPr/>
          <p:nvPr/>
        </p:nvSpPr>
        <p:spPr>
          <a:xfrm flipH="1">
            <a:off x="8133953" y="2511450"/>
            <a:ext cx="170724" cy="762170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abel3">
            <a:extLst>
              <a:ext uri="{FF2B5EF4-FFF2-40B4-BE49-F238E27FC236}">
                <a16:creationId xmlns:a16="http://schemas.microsoft.com/office/drawing/2014/main" id="{AA7C9D21-F53E-4D61-ABC9-468782E847F9}"/>
              </a:ext>
            </a:extLst>
          </p:cNvPr>
          <p:cNvSpPr txBox="1"/>
          <p:nvPr/>
        </p:nvSpPr>
        <p:spPr>
          <a:xfrm>
            <a:off x="8503253" y="2695842"/>
            <a:ext cx="2942750" cy="37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31B09C"/>
                </a:solidFill>
              </a:rPr>
              <a:t>Diagnostics indicators</a:t>
            </a:r>
          </a:p>
        </p:txBody>
      </p:sp>
      <p:sp>
        <p:nvSpPr>
          <p:cNvPr id="26" name="brace4">
            <a:extLst>
              <a:ext uri="{FF2B5EF4-FFF2-40B4-BE49-F238E27FC236}">
                <a16:creationId xmlns:a16="http://schemas.microsoft.com/office/drawing/2014/main" id="{1C6ABDE0-E4D4-43E6-9DF5-1DF1CEF50A69}"/>
              </a:ext>
            </a:extLst>
          </p:cNvPr>
          <p:cNvSpPr/>
          <p:nvPr/>
        </p:nvSpPr>
        <p:spPr>
          <a:xfrm flipH="1">
            <a:off x="8133953" y="3472504"/>
            <a:ext cx="163622" cy="1389952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label4">
            <a:extLst>
              <a:ext uri="{FF2B5EF4-FFF2-40B4-BE49-F238E27FC236}">
                <a16:creationId xmlns:a16="http://schemas.microsoft.com/office/drawing/2014/main" id="{67CEE899-30DF-490A-8009-0BB0250370A6}"/>
              </a:ext>
            </a:extLst>
          </p:cNvPr>
          <p:cNvSpPr txBox="1"/>
          <p:nvPr/>
        </p:nvSpPr>
        <p:spPr>
          <a:xfrm>
            <a:off x="8503253" y="3827445"/>
            <a:ext cx="2942750" cy="64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solidFill>
                  <a:srgbClr val="31B09C"/>
                </a:solidFill>
              </a:rPr>
              <a:t>Medicines and commodities indicators</a:t>
            </a:r>
          </a:p>
        </p:txBody>
      </p:sp>
      <p:cxnSp>
        <p:nvCxnSpPr>
          <p:cNvPr id="28" name="arrow2">
            <a:extLst>
              <a:ext uri="{FF2B5EF4-FFF2-40B4-BE49-F238E27FC236}">
                <a16:creationId xmlns:a16="http://schemas.microsoft.com/office/drawing/2014/main" id="{004710C9-13CC-4110-9E23-2A9EED356481}"/>
              </a:ext>
            </a:extLst>
          </p:cNvPr>
          <p:cNvCxnSpPr>
            <a:cxnSpLocks/>
          </p:cNvCxnSpPr>
          <p:nvPr/>
        </p:nvCxnSpPr>
        <p:spPr>
          <a:xfrm flipH="1">
            <a:off x="7347473" y="5360464"/>
            <a:ext cx="1656678" cy="0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 2 label">
            <a:extLst>
              <a:ext uri="{FF2B5EF4-FFF2-40B4-BE49-F238E27FC236}">
                <a16:creationId xmlns:a16="http://schemas.microsoft.com/office/drawing/2014/main" id="{2EFC2E8E-4FB0-4D01-A59A-F79038C96149}"/>
              </a:ext>
            </a:extLst>
          </p:cNvPr>
          <p:cNvSpPr txBox="1"/>
          <p:nvPr/>
        </p:nvSpPr>
        <p:spPr>
          <a:xfrm>
            <a:off x="9081091" y="5149776"/>
            <a:ext cx="1950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1B09C"/>
                </a:solidFill>
              </a:rPr>
              <a:t>Domain index</a:t>
            </a:r>
          </a:p>
        </p:txBody>
      </p:sp>
      <p:cxnSp>
        <p:nvCxnSpPr>
          <p:cNvPr id="31" name="arrow3">
            <a:extLst>
              <a:ext uri="{FF2B5EF4-FFF2-40B4-BE49-F238E27FC236}">
                <a16:creationId xmlns:a16="http://schemas.microsoft.com/office/drawing/2014/main" id="{9ED8B79A-B53E-4383-9801-29365EAC2E0E}"/>
              </a:ext>
            </a:extLst>
          </p:cNvPr>
          <p:cNvCxnSpPr>
            <a:cxnSpLocks/>
          </p:cNvCxnSpPr>
          <p:nvPr/>
        </p:nvCxnSpPr>
        <p:spPr>
          <a:xfrm flipH="1">
            <a:off x="7347473" y="5656155"/>
            <a:ext cx="1656678" cy="0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 3 label">
            <a:extLst>
              <a:ext uri="{FF2B5EF4-FFF2-40B4-BE49-F238E27FC236}">
                <a16:creationId xmlns:a16="http://schemas.microsoft.com/office/drawing/2014/main" id="{2EF64875-4470-472E-9D38-FB14A49E3008}"/>
              </a:ext>
            </a:extLst>
          </p:cNvPr>
          <p:cNvSpPr txBox="1"/>
          <p:nvPr/>
        </p:nvSpPr>
        <p:spPr>
          <a:xfrm>
            <a:off x="9081091" y="5445467"/>
            <a:ext cx="1950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1B09C"/>
                </a:solidFill>
              </a:rPr>
              <a:t>Domain index</a:t>
            </a:r>
          </a:p>
        </p:txBody>
      </p:sp>
      <p:cxnSp>
        <p:nvCxnSpPr>
          <p:cNvPr id="33" name="arrow4">
            <a:extLst>
              <a:ext uri="{FF2B5EF4-FFF2-40B4-BE49-F238E27FC236}">
                <a16:creationId xmlns:a16="http://schemas.microsoft.com/office/drawing/2014/main" id="{6CABC2AF-D5AB-4EB5-BF69-C4F202B2B984}"/>
              </a:ext>
            </a:extLst>
          </p:cNvPr>
          <p:cNvCxnSpPr>
            <a:cxnSpLocks/>
          </p:cNvCxnSpPr>
          <p:nvPr/>
        </p:nvCxnSpPr>
        <p:spPr>
          <a:xfrm flipH="1">
            <a:off x="7616414" y="5975749"/>
            <a:ext cx="1387737" cy="0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 4 label">
            <a:extLst>
              <a:ext uri="{FF2B5EF4-FFF2-40B4-BE49-F238E27FC236}">
                <a16:creationId xmlns:a16="http://schemas.microsoft.com/office/drawing/2014/main" id="{68DB7CB7-8520-4F4D-853C-CEC0574756C7}"/>
              </a:ext>
            </a:extLst>
          </p:cNvPr>
          <p:cNvSpPr txBox="1"/>
          <p:nvPr/>
        </p:nvSpPr>
        <p:spPr>
          <a:xfrm>
            <a:off x="9081091" y="5765061"/>
            <a:ext cx="1950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1B09C"/>
                </a:solidFill>
              </a:rPr>
              <a:t>Domain index</a:t>
            </a:r>
          </a:p>
        </p:txBody>
      </p:sp>
      <p:sp>
        <p:nvSpPr>
          <p:cNvPr id="30" name="grid1">
            <a:extLst>
              <a:ext uri="{FF2B5EF4-FFF2-40B4-BE49-F238E27FC236}">
                <a16:creationId xmlns:a16="http://schemas.microsoft.com/office/drawing/2014/main" id="{537F5CCB-CF98-4769-87FF-27D04E9571CB}"/>
              </a:ext>
            </a:extLst>
          </p:cNvPr>
          <p:cNvSpPr txBox="1"/>
          <p:nvPr/>
        </p:nvSpPr>
        <p:spPr>
          <a:xfrm>
            <a:off x="589794" y="6141267"/>
            <a:ext cx="11012412" cy="56893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180000" rIns="91440" bIns="18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every service-specific readiness table will contain all four domains. </a:t>
            </a:r>
          </a:p>
        </p:txBody>
      </p:sp>
    </p:spTree>
    <p:extLst>
      <p:ext uri="{BB962C8B-B14F-4D97-AF65-F5344CB8AC3E}">
        <p14:creationId xmlns:p14="http://schemas.microsoft.com/office/powerpoint/2010/main" val="2595176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13" grpId="0"/>
      <p:bldP spid="24" grpId="0" animBg="1"/>
      <p:bldP spid="25" grpId="0"/>
      <p:bldP spid="22" grpId="0" animBg="1"/>
      <p:bldP spid="23" grpId="0"/>
      <p:bldP spid="26" grpId="0" animBg="1"/>
      <p:bldP spid="27" grpId="0"/>
      <p:bldP spid="29" grpId="0"/>
      <p:bldP spid="32" grpId="0"/>
      <p:bldP spid="34" grpId="0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27460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how to review the HHFA analysis platform outputs.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69323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15547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2680268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summarize what the data analysis team needs to know before starting the data review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F577F-609F-0B72-6156-D67874F46AC1}"/>
              </a:ext>
            </a:extLst>
          </p:cNvPr>
          <p:cNvSpPr txBox="1"/>
          <p:nvPr/>
        </p:nvSpPr>
        <p:spPr>
          <a:xfrm>
            <a:off x="3782477" y="3491350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organization of indicators in the indicator inventory and data analysis platforms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2843740"/>
            <a:ext cx="117692" cy="122400"/>
          </a:xfrm>
          <a:prstGeom prst="rect">
            <a:avLst/>
          </a:prstGeom>
        </p:spPr>
      </p:pic>
      <p:pic>
        <p:nvPicPr>
          <p:cNvPr id="15" name="bullet white">
            <a:extLst>
              <a:ext uri="{FF2B5EF4-FFF2-40B4-BE49-F238E27FC236}">
                <a16:creationId xmlns:a16="http://schemas.microsoft.com/office/drawing/2014/main" id="{D1121847-C67F-41F2-9ECA-39C638C2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1" y="3649976"/>
            <a:ext cx="117692" cy="12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FF83D-6812-42B6-9548-0D9C102980AA}"/>
              </a:ext>
            </a:extLst>
          </p:cNvPr>
          <p:cNvSpPr txBox="1"/>
          <p:nvPr/>
        </p:nvSpPr>
        <p:spPr>
          <a:xfrm>
            <a:off x="3782477" y="4357308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identify different types of HHFA indices</a:t>
            </a:r>
          </a:p>
        </p:txBody>
      </p:sp>
      <p:pic>
        <p:nvPicPr>
          <p:cNvPr id="14" name="bullet white">
            <a:extLst>
              <a:ext uri="{FF2B5EF4-FFF2-40B4-BE49-F238E27FC236}">
                <a16:creationId xmlns:a16="http://schemas.microsoft.com/office/drawing/2014/main" id="{9F4D8FC4-6355-4966-9717-9A1162B31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1" y="4510107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30657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1605405" cy="611122"/>
            <a:chOff x="-1235" y="-815"/>
            <a:chExt cx="1160540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108700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Preparing for HHFA data review and description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4556879" y="1586870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preparations include: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FD3E33-8DFE-C87C-ED71-D63A725F3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4" y="1685631"/>
            <a:ext cx="3202989" cy="2482317"/>
          </a:xfrm>
          <a:prstGeom prst="rect">
            <a:avLst/>
          </a:prstGeom>
        </p:spPr>
      </p:pic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284191" y="2315999"/>
            <a:ext cx="6422387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reviewing the HHFA objectives, survey design, and implementation challenges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284191" y="3448123"/>
            <a:ext cx="6420948" cy="836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reviewing the structure of the HHFA indicator inventory platform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5284191" y="4585691"/>
            <a:ext cx="642094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recognizing the relationship between the indicator inventory and the analysis platform</a:t>
            </a:r>
          </a:p>
        </p:txBody>
      </p:sp>
      <p:pic>
        <p:nvPicPr>
          <p:cNvPr id="19" name="bullet01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2485631"/>
            <a:ext cx="117692" cy="122400"/>
          </a:xfrm>
          <a:prstGeom prst="rect">
            <a:avLst/>
          </a:prstGeom>
        </p:spPr>
      </p:pic>
      <p:pic>
        <p:nvPicPr>
          <p:cNvPr id="20" name="bullet02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3633304"/>
            <a:ext cx="117692" cy="122400"/>
          </a:xfrm>
          <a:prstGeom prst="rect">
            <a:avLst/>
          </a:prstGeom>
        </p:spPr>
      </p:pic>
      <p:pic>
        <p:nvPicPr>
          <p:cNvPr id="21" name="bullet03">
            <a:extLst>
              <a:ext uri="{FF2B5EF4-FFF2-40B4-BE49-F238E27FC236}">
                <a16:creationId xmlns:a16="http://schemas.microsoft.com/office/drawing/2014/main" id="{68792266-CFE1-4EFA-BCEE-7EB98A088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21" y="4767042"/>
            <a:ext cx="117692" cy="122400"/>
          </a:xfrm>
          <a:prstGeom prst="rect">
            <a:avLst/>
          </a:prstGeom>
        </p:spPr>
      </p:pic>
      <p:sp>
        <p:nvSpPr>
          <p:cNvPr id="17" name="TextBox 56">
            <a:extLst>
              <a:ext uri="{FF2B5EF4-FFF2-40B4-BE49-F238E27FC236}">
                <a16:creationId xmlns:a16="http://schemas.microsoft.com/office/drawing/2014/main" id="{377C4D27-A8DB-4475-997F-E35BED43A6A5}"/>
              </a:ext>
            </a:extLst>
          </p:cNvPr>
          <p:cNvSpPr txBox="1"/>
          <p:nvPr/>
        </p:nvSpPr>
        <p:spPr>
          <a:xfrm>
            <a:off x="1134527" y="4416416"/>
            <a:ext cx="3041495" cy="90862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Atkinson Hyperlegible" pitchFamily="2" charset="0"/>
              </a:rPr>
              <a:t>well-prepared data analysis team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9281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193235" cy="611122"/>
            <a:chOff x="-1235" y="-815"/>
            <a:chExt cx="1219323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114578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>
                  <a:solidFill>
                    <a:srgbClr val="595959"/>
                  </a:solidFill>
                </a:rPr>
                <a:t>Review of HHFA objectives, survey design, implementation challenges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734149" y="1369156"/>
            <a:ext cx="773493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data analysis team must be aware of:</a:t>
            </a:r>
          </a:p>
        </p:txBody>
      </p:sp>
      <p:pic>
        <p:nvPicPr>
          <p:cNvPr id="19" name="bullet01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1" y="2267917"/>
            <a:ext cx="117692" cy="122400"/>
          </a:xfrm>
          <a:prstGeom prst="rect">
            <a:avLst/>
          </a:prstGeom>
        </p:spPr>
      </p:pic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461461" y="2098285"/>
            <a:ext cx="10068766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factors that may impact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quality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HHFA data</a:t>
            </a:r>
          </a:p>
        </p:txBody>
      </p:sp>
      <p:pic>
        <p:nvPicPr>
          <p:cNvPr id="20" name="bullet02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1" y="3046257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461461" y="2861076"/>
            <a:ext cx="10066510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these factors may affect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analysis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interpretation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8C796-B2E1-49DB-8FC9-4ED3AD87872C}"/>
              </a:ext>
            </a:extLst>
          </p:cNvPr>
          <p:cNvSpPr txBox="1"/>
          <p:nvPr/>
        </p:nvSpPr>
        <p:spPr>
          <a:xfrm>
            <a:off x="731893" y="3678458"/>
            <a:ext cx="773493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Factors include:</a:t>
            </a:r>
          </a:p>
        </p:txBody>
      </p:sp>
      <p:pic>
        <p:nvPicPr>
          <p:cNvPr id="23" name="bullet03">
            <a:extLst>
              <a:ext uri="{FF2B5EF4-FFF2-40B4-BE49-F238E27FC236}">
                <a16:creationId xmlns:a16="http://schemas.microsoft.com/office/drawing/2014/main" id="{1175122D-9E98-4EB1-ABA9-2869E0949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5" y="4577219"/>
            <a:ext cx="117692" cy="122400"/>
          </a:xfrm>
          <a:prstGeom prst="rect">
            <a:avLst/>
          </a:prstGeom>
        </p:spPr>
      </p:pic>
      <p:sp>
        <p:nvSpPr>
          <p:cNvPr id="18" name="bulletText3">
            <a:extLst>
              <a:ext uri="{FF2B5EF4-FFF2-40B4-BE49-F238E27FC236}">
                <a16:creationId xmlns:a16="http://schemas.microsoft.com/office/drawing/2014/main" id="{C79901AF-76E9-45B4-8E51-BD38017823BB}"/>
              </a:ext>
            </a:extLst>
          </p:cNvPr>
          <p:cNvSpPr txBox="1"/>
          <p:nvPr/>
        </p:nvSpPr>
        <p:spPr>
          <a:xfrm>
            <a:off x="1459205" y="4407587"/>
            <a:ext cx="10068766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decisions made during the survey planning stage</a:t>
            </a:r>
          </a:p>
        </p:txBody>
      </p:sp>
      <p:pic>
        <p:nvPicPr>
          <p:cNvPr id="24" name="bullet04">
            <a:extLst>
              <a:ext uri="{FF2B5EF4-FFF2-40B4-BE49-F238E27FC236}">
                <a16:creationId xmlns:a16="http://schemas.microsoft.com/office/drawing/2014/main" id="{80D92151-AD2E-4E2B-9DEA-3D467701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5" y="5355559"/>
            <a:ext cx="117692" cy="122400"/>
          </a:xfrm>
          <a:prstGeom prst="rect">
            <a:avLst/>
          </a:prstGeom>
        </p:spPr>
      </p:pic>
      <p:sp>
        <p:nvSpPr>
          <p:cNvPr id="22" name="bulletText4">
            <a:extLst>
              <a:ext uri="{FF2B5EF4-FFF2-40B4-BE49-F238E27FC236}">
                <a16:creationId xmlns:a16="http://schemas.microsoft.com/office/drawing/2014/main" id="{CA41E09D-A415-4F9C-86C1-7DF696C0CA2D}"/>
              </a:ext>
            </a:extLst>
          </p:cNvPr>
          <p:cNvSpPr txBox="1"/>
          <p:nvPr/>
        </p:nvSpPr>
        <p:spPr>
          <a:xfrm>
            <a:off x="1459205" y="5170378"/>
            <a:ext cx="10066510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limitations and errors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4950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6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193235" cy="611122"/>
            <a:chOff x="-1235" y="-815"/>
            <a:chExt cx="1219323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4578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>
                  <a:solidFill>
                    <a:srgbClr val="595959"/>
                  </a:solidFill>
                </a:rPr>
                <a:t>Review of HHFA objectives, survey design, implementation challenges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12385" y="1895851"/>
            <a:ext cx="5360074" cy="437951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1895851"/>
            <a:ext cx="5360074" cy="437951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entence stem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734150" y="1068432"/>
            <a:ext cx="49618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Country HHFA planning and design decisions, for example: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345970" y="2410586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objectives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344533" y="3190681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modules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1339406" y="3972626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types (core/additional)</a:t>
            </a:r>
          </a:p>
        </p:txBody>
      </p:sp>
      <p:sp>
        <p:nvSpPr>
          <p:cNvPr id="34" name="bulletText4">
            <a:extLst>
              <a:ext uri="{FF2B5EF4-FFF2-40B4-BE49-F238E27FC236}">
                <a16:creationId xmlns:a16="http://schemas.microsoft.com/office/drawing/2014/main" id="{8F83E106-9B3E-44AD-9316-43A6FF900467}"/>
              </a:ext>
            </a:extLst>
          </p:cNvPr>
          <p:cNvSpPr txBox="1"/>
          <p:nvPr/>
        </p:nvSpPr>
        <p:spPr>
          <a:xfrm>
            <a:off x="1368602" y="4750353"/>
            <a:ext cx="46038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to questionnaire</a:t>
            </a:r>
          </a:p>
        </p:txBody>
      </p:sp>
      <p:sp>
        <p:nvSpPr>
          <p:cNvPr id="35" name="bulletText5">
            <a:extLst>
              <a:ext uri="{FF2B5EF4-FFF2-40B4-BE49-F238E27FC236}">
                <a16:creationId xmlns:a16="http://schemas.microsoft.com/office/drawing/2014/main" id="{542E25C6-733C-45AB-AE47-26530C8F9E6F}"/>
              </a:ext>
            </a:extLst>
          </p:cNvPr>
          <p:cNvSpPr txBox="1"/>
          <p:nvPr/>
        </p:nvSpPr>
        <p:spPr>
          <a:xfrm>
            <a:off x="1367165" y="5527253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survey design methodology</a:t>
            </a:r>
          </a:p>
        </p:txBody>
      </p:sp>
      <p:sp>
        <p:nvSpPr>
          <p:cNvPr id="40" name="bulletText7">
            <a:extLst>
              <a:ext uri="{FF2B5EF4-FFF2-40B4-BE49-F238E27FC236}">
                <a16:creationId xmlns:a16="http://schemas.microsoft.com/office/drawing/2014/main" id="{CBE1C87D-66C2-4D81-AEEB-191DD2EA3AE8}"/>
              </a:ext>
            </a:extLst>
          </p:cNvPr>
          <p:cNvSpPr txBox="1"/>
          <p:nvPr/>
        </p:nvSpPr>
        <p:spPr>
          <a:xfrm>
            <a:off x="6840469" y="2410586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and indicators available</a:t>
            </a:r>
          </a:p>
        </p:txBody>
      </p:sp>
      <p:sp>
        <p:nvSpPr>
          <p:cNvPr id="41" name="bulletText8">
            <a:extLst>
              <a:ext uri="{FF2B5EF4-FFF2-40B4-BE49-F238E27FC236}">
                <a16:creationId xmlns:a16="http://schemas.microsoft.com/office/drawing/2014/main" id="{DE7C6786-5C51-4D6E-AB52-1D692EEBF509}"/>
              </a:ext>
            </a:extLst>
          </p:cNvPr>
          <p:cNvSpPr txBox="1"/>
          <p:nvPr/>
        </p:nvSpPr>
        <p:spPr>
          <a:xfrm>
            <a:off x="6839032" y="3190838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of analysis</a:t>
            </a:r>
          </a:p>
        </p:txBody>
      </p:sp>
      <p:sp>
        <p:nvSpPr>
          <p:cNvPr id="45" name="bulletText9">
            <a:extLst>
              <a:ext uri="{FF2B5EF4-FFF2-40B4-BE49-F238E27FC236}">
                <a16:creationId xmlns:a16="http://schemas.microsoft.com/office/drawing/2014/main" id="{9EBEB7A8-D1F5-4579-92F9-24EF95546166}"/>
              </a:ext>
            </a:extLst>
          </p:cNvPr>
          <p:cNvSpPr txBox="1"/>
          <p:nvPr/>
        </p:nvSpPr>
        <p:spPr>
          <a:xfrm>
            <a:off x="6833905" y="4018257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comparisons</a:t>
            </a:r>
          </a:p>
        </p:txBody>
      </p:sp>
      <p:pic>
        <p:nvPicPr>
          <p:cNvPr id="32" name="bullet01">
            <a:extLst>
              <a:ext uri="{FF2B5EF4-FFF2-40B4-BE49-F238E27FC236}">
                <a16:creationId xmlns:a16="http://schemas.microsoft.com/office/drawing/2014/main" id="{E1A0932E-3F6A-45E9-BDCE-C07340C1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2574558"/>
            <a:ext cx="117692" cy="122400"/>
          </a:xfrm>
          <a:prstGeom prst="rect">
            <a:avLst/>
          </a:prstGeom>
        </p:spPr>
      </p:pic>
      <p:pic>
        <p:nvPicPr>
          <p:cNvPr id="33" name="bullet02">
            <a:extLst>
              <a:ext uri="{FF2B5EF4-FFF2-40B4-BE49-F238E27FC236}">
                <a16:creationId xmlns:a16="http://schemas.microsoft.com/office/drawing/2014/main" id="{DC66DBF6-E47D-417A-AA54-7F78C177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3345371"/>
            <a:ext cx="117692" cy="122400"/>
          </a:xfrm>
          <a:prstGeom prst="rect">
            <a:avLst/>
          </a:prstGeom>
        </p:spPr>
      </p:pic>
      <p:pic>
        <p:nvPicPr>
          <p:cNvPr id="55" name="bullet03">
            <a:extLst>
              <a:ext uri="{FF2B5EF4-FFF2-40B4-BE49-F238E27FC236}">
                <a16:creationId xmlns:a16="http://schemas.microsoft.com/office/drawing/2014/main" id="{1EEA76C8-0CC9-4705-86CC-2D229F93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4111750"/>
            <a:ext cx="117692" cy="122400"/>
          </a:xfrm>
          <a:prstGeom prst="rect">
            <a:avLst/>
          </a:prstGeom>
        </p:spPr>
      </p:pic>
      <p:pic>
        <p:nvPicPr>
          <p:cNvPr id="56" name="bullet04">
            <a:extLst>
              <a:ext uri="{FF2B5EF4-FFF2-40B4-BE49-F238E27FC236}">
                <a16:creationId xmlns:a16="http://schemas.microsoft.com/office/drawing/2014/main" id="{EABDCB6C-55F0-4FF8-B2A0-5EDE3709D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4899076"/>
            <a:ext cx="117692" cy="122400"/>
          </a:xfrm>
          <a:prstGeom prst="rect">
            <a:avLst/>
          </a:prstGeom>
        </p:spPr>
      </p:pic>
      <p:pic>
        <p:nvPicPr>
          <p:cNvPr id="57" name="bullet05">
            <a:extLst>
              <a:ext uri="{FF2B5EF4-FFF2-40B4-BE49-F238E27FC236}">
                <a16:creationId xmlns:a16="http://schemas.microsoft.com/office/drawing/2014/main" id="{C1338CA9-F1DE-415E-AED5-B8F0BDCB0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5680054"/>
            <a:ext cx="117692" cy="122400"/>
          </a:xfrm>
          <a:prstGeom prst="rect">
            <a:avLst/>
          </a:prstGeom>
        </p:spPr>
      </p:pic>
      <p:pic>
        <p:nvPicPr>
          <p:cNvPr id="59" name="bullet07">
            <a:extLst>
              <a:ext uri="{FF2B5EF4-FFF2-40B4-BE49-F238E27FC236}">
                <a16:creationId xmlns:a16="http://schemas.microsoft.com/office/drawing/2014/main" id="{33364EC5-0612-4D32-8839-98B17E55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558638"/>
            <a:ext cx="117692" cy="122400"/>
          </a:xfrm>
          <a:prstGeom prst="rect">
            <a:avLst/>
          </a:prstGeom>
        </p:spPr>
      </p:pic>
      <p:pic>
        <p:nvPicPr>
          <p:cNvPr id="60" name="bullet08">
            <a:extLst>
              <a:ext uri="{FF2B5EF4-FFF2-40B4-BE49-F238E27FC236}">
                <a16:creationId xmlns:a16="http://schemas.microsoft.com/office/drawing/2014/main" id="{60B10202-E17C-4668-91FD-6A60B6F57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3345528"/>
            <a:ext cx="117692" cy="122400"/>
          </a:xfrm>
          <a:prstGeom prst="rect">
            <a:avLst/>
          </a:prstGeom>
        </p:spPr>
      </p:pic>
      <p:pic>
        <p:nvPicPr>
          <p:cNvPr id="61" name="bullet09">
            <a:extLst>
              <a:ext uri="{FF2B5EF4-FFF2-40B4-BE49-F238E27FC236}">
                <a16:creationId xmlns:a16="http://schemas.microsoft.com/office/drawing/2014/main" id="{8258CD6C-044B-46D1-9F56-9F07CEE6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5" y="4171058"/>
            <a:ext cx="117692" cy="122400"/>
          </a:xfrm>
          <a:prstGeom prst="rect">
            <a:avLst/>
          </a:prstGeom>
        </p:spPr>
      </p:pic>
      <p:sp>
        <p:nvSpPr>
          <p:cNvPr id="37" name="Sentence stem">
            <a:extLst>
              <a:ext uri="{FF2B5EF4-FFF2-40B4-BE49-F238E27FC236}">
                <a16:creationId xmlns:a16="http://schemas.microsoft.com/office/drawing/2014/main" id="{36C2337A-8688-42BF-AF2E-8C4A9875854E}"/>
              </a:ext>
            </a:extLst>
          </p:cNvPr>
          <p:cNvSpPr txBox="1"/>
          <p:nvPr/>
        </p:nvSpPr>
        <p:spPr>
          <a:xfrm>
            <a:off x="6199796" y="1068432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Decisions will affect:</a:t>
            </a:r>
          </a:p>
        </p:txBody>
      </p:sp>
      <p:sp>
        <p:nvSpPr>
          <p:cNvPr id="2" name="cover">
            <a:extLst>
              <a:ext uri="{FF2B5EF4-FFF2-40B4-BE49-F238E27FC236}">
                <a16:creationId xmlns:a16="http://schemas.microsoft.com/office/drawing/2014/main" id="{CDAC4E9D-4EC5-44D6-8C9B-D557E06CE31A}"/>
              </a:ext>
            </a:extLst>
          </p:cNvPr>
          <p:cNvSpPr/>
          <p:nvPr/>
        </p:nvSpPr>
        <p:spPr>
          <a:xfrm>
            <a:off x="371475" y="785813"/>
            <a:ext cx="11457850" cy="5800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grid1">
            <a:extLst>
              <a:ext uri="{FF2B5EF4-FFF2-40B4-BE49-F238E27FC236}">
                <a16:creationId xmlns:a16="http://schemas.microsoft.com/office/drawing/2014/main" id="{53FDA061-5764-4781-8A1A-9281868144D6}"/>
              </a:ext>
            </a:extLst>
          </p:cNvPr>
          <p:cNvSpPr txBox="1"/>
          <p:nvPr/>
        </p:nvSpPr>
        <p:spPr>
          <a:xfrm>
            <a:off x="3356243" y="1163451"/>
            <a:ext cx="5360074" cy="490873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caption1">
            <a:extLst>
              <a:ext uri="{FF2B5EF4-FFF2-40B4-BE49-F238E27FC236}">
                <a16:creationId xmlns:a16="http://schemas.microsoft.com/office/drawing/2014/main" id="{4C709372-9936-412B-9260-378B564D8171}"/>
              </a:ext>
            </a:extLst>
          </p:cNvPr>
          <p:cNvSpPr txBox="1"/>
          <p:nvPr/>
        </p:nvSpPr>
        <p:spPr>
          <a:xfrm>
            <a:off x="3677745" y="5178355"/>
            <a:ext cx="478648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Comprehensive guide</a:t>
            </a:r>
          </a:p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(Box 4)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52C9955-3F67-4256-BD3C-BFC5C44CF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80" y="1453268"/>
            <a:ext cx="2425986" cy="3433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2232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8" grpId="0"/>
      <p:bldP spid="13" grpId="0"/>
      <p:bldP spid="14" grpId="0"/>
      <p:bldP spid="15" grpId="0"/>
      <p:bldP spid="34" grpId="0"/>
      <p:bldP spid="35" grpId="0"/>
      <p:bldP spid="40" grpId="0"/>
      <p:bldP spid="41" grpId="0"/>
      <p:bldP spid="45" grpId="0"/>
      <p:bldP spid="37" grpId="0"/>
      <p:bldP spid="2" grpId="0" animBg="1"/>
      <p:bldP spid="38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193235" cy="611122"/>
            <a:chOff x="-1235" y="-815"/>
            <a:chExt cx="1219323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4578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>
                  <a:solidFill>
                    <a:srgbClr val="595959"/>
                  </a:solidFill>
                </a:rPr>
                <a:t>Review of HHFA objectives, survey design, implementation challenges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12385" y="1895851"/>
            <a:ext cx="5360074" cy="437951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1895851"/>
            <a:ext cx="5360074" cy="437951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entence stem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734150" y="1068432"/>
            <a:ext cx="49618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Country HHFA limitations and errors may include problems with: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345970" y="2696336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facility list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344533" y="3476431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1339406" y="4258376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</a:t>
            </a:r>
          </a:p>
        </p:txBody>
      </p:sp>
      <p:sp>
        <p:nvSpPr>
          <p:cNvPr id="34" name="bulletText4">
            <a:extLst>
              <a:ext uri="{FF2B5EF4-FFF2-40B4-BE49-F238E27FC236}">
                <a16:creationId xmlns:a16="http://schemas.microsoft.com/office/drawing/2014/main" id="{8F83E106-9B3E-44AD-9316-43A6FF900467}"/>
              </a:ext>
            </a:extLst>
          </p:cNvPr>
          <p:cNvSpPr txBox="1"/>
          <p:nvPr/>
        </p:nvSpPr>
        <p:spPr>
          <a:xfrm>
            <a:off x="1368602" y="5036103"/>
            <a:ext cx="46038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management</a:t>
            </a:r>
          </a:p>
        </p:txBody>
      </p:sp>
      <p:sp>
        <p:nvSpPr>
          <p:cNvPr id="40" name="bulletText7">
            <a:extLst>
              <a:ext uri="{FF2B5EF4-FFF2-40B4-BE49-F238E27FC236}">
                <a16:creationId xmlns:a16="http://schemas.microsoft.com/office/drawing/2014/main" id="{CBE1C87D-66C2-4D81-AEEB-191DD2EA3AE8}"/>
              </a:ext>
            </a:extLst>
          </p:cNvPr>
          <p:cNvSpPr txBox="1"/>
          <p:nvPr/>
        </p:nvSpPr>
        <p:spPr>
          <a:xfrm>
            <a:off x="6840469" y="2696336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accuracy and precision</a:t>
            </a:r>
          </a:p>
        </p:txBody>
      </p:sp>
      <p:pic>
        <p:nvPicPr>
          <p:cNvPr id="32" name="bullet01">
            <a:extLst>
              <a:ext uri="{FF2B5EF4-FFF2-40B4-BE49-F238E27FC236}">
                <a16:creationId xmlns:a16="http://schemas.microsoft.com/office/drawing/2014/main" id="{E1A0932E-3F6A-45E9-BDCE-C07340C1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2860308"/>
            <a:ext cx="117692" cy="122400"/>
          </a:xfrm>
          <a:prstGeom prst="rect">
            <a:avLst/>
          </a:prstGeom>
        </p:spPr>
      </p:pic>
      <p:pic>
        <p:nvPicPr>
          <p:cNvPr id="33" name="bullet02">
            <a:extLst>
              <a:ext uri="{FF2B5EF4-FFF2-40B4-BE49-F238E27FC236}">
                <a16:creationId xmlns:a16="http://schemas.microsoft.com/office/drawing/2014/main" id="{DC66DBF6-E47D-417A-AA54-7F78C177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3631121"/>
            <a:ext cx="117692" cy="122400"/>
          </a:xfrm>
          <a:prstGeom prst="rect">
            <a:avLst/>
          </a:prstGeom>
        </p:spPr>
      </p:pic>
      <p:pic>
        <p:nvPicPr>
          <p:cNvPr id="55" name="bullet03">
            <a:extLst>
              <a:ext uri="{FF2B5EF4-FFF2-40B4-BE49-F238E27FC236}">
                <a16:creationId xmlns:a16="http://schemas.microsoft.com/office/drawing/2014/main" id="{1EEA76C8-0CC9-4705-86CC-2D229F93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4397500"/>
            <a:ext cx="117692" cy="122400"/>
          </a:xfrm>
          <a:prstGeom prst="rect">
            <a:avLst/>
          </a:prstGeom>
        </p:spPr>
      </p:pic>
      <p:pic>
        <p:nvPicPr>
          <p:cNvPr id="56" name="bullet04">
            <a:extLst>
              <a:ext uri="{FF2B5EF4-FFF2-40B4-BE49-F238E27FC236}">
                <a16:creationId xmlns:a16="http://schemas.microsoft.com/office/drawing/2014/main" id="{EABDCB6C-55F0-4FF8-B2A0-5EDE3709D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5184826"/>
            <a:ext cx="117692" cy="122400"/>
          </a:xfrm>
          <a:prstGeom prst="rect">
            <a:avLst/>
          </a:prstGeom>
        </p:spPr>
      </p:pic>
      <p:pic>
        <p:nvPicPr>
          <p:cNvPr id="59" name="bullet07">
            <a:extLst>
              <a:ext uri="{FF2B5EF4-FFF2-40B4-BE49-F238E27FC236}">
                <a16:creationId xmlns:a16="http://schemas.microsoft.com/office/drawing/2014/main" id="{33364EC5-0612-4D32-8839-98B17E55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844388"/>
            <a:ext cx="117692" cy="122400"/>
          </a:xfrm>
          <a:prstGeom prst="rect">
            <a:avLst/>
          </a:prstGeom>
        </p:spPr>
      </p:pic>
      <p:sp>
        <p:nvSpPr>
          <p:cNvPr id="37" name="Sentence stem">
            <a:extLst>
              <a:ext uri="{FF2B5EF4-FFF2-40B4-BE49-F238E27FC236}">
                <a16:creationId xmlns:a16="http://schemas.microsoft.com/office/drawing/2014/main" id="{36C2337A-8688-42BF-AF2E-8C4A9875854E}"/>
              </a:ext>
            </a:extLst>
          </p:cNvPr>
          <p:cNvSpPr txBox="1"/>
          <p:nvPr/>
        </p:nvSpPr>
        <p:spPr>
          <a:xfrm>
            <a:off x="6199796" y="1068432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 can affect: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6853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8" grpId="0"/>
      <p:bldP spid="13" grpId="0"/>
      <p:bldP spid="14" grpId="0"/>
      <p:bldP spid="15" grpId="0"/>
      <p:bldP spid="34" grpId="0"/>
      <p:bldP spid="40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Review of HHFA indicator inventory platform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34CFE2-733E-4720-B27F-437839BFE5CB}"/>
              </a:ext>
            </a:extLst>
          </p:cNvPr>
          <p:cNvSpPr/>
          <p:nvPr/>
        </p:nvSpPr>
        <p:spPr>
          <a:xfrm>
            <a:off x="1867399" y="1916905"/>
            <a:ext cx="3204000" cy="1926077"/>
          </a:xfrm>
          <a:prstGeom prst="rect">
            <a:avLst/>
          </a:prstGeom>
          <a:noFill/>
          <a:ln w="38100">
            <a:solidFill>
              <a:srgbClr val="31B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95959"/>
                </a:solidFill>
              </a:rPr>
              <a:t>Indicator inventory platform</a:t>
            </a:r>
          </a:p>
          <a:p>
            <a:pPr algn="ctr"/>
            <a:r>
              <a:rPr lang="en-US" sz="2400" dirty="0">
                <a:solidFill>
                  <a:srgbClr val="595959"/>
                </a:solidFill>
              </a:rPr>
              <a:t>organization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760A8E-1556-46B4-A548-C606AE8138E5}"/>
              </a:ext>
            </a:extLst>
          </p:cNvPr>
          <p:cNvSpPr/>
          <p:nvPr/>
        </p:nvSpPr>
        <p:spPr>
          <a:xfrm>
            <a:off x="7120602" y="1898679"/>
            <a:ext cx="3204000" cy="1926077"/>
          </a:xfrm>
          <a:prstGeom prst="rect">
            <a:avLst/>
          </a:prstGeom>
          <a:noFill/>
          <a:ln w="38100">
            <a:solidFill>
              <a:srgbClr val="31B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95959"/>
                </a:solidFill>
              </a:rPr>
              <a:t>Data analysis platform</a:t>
            </a:r>
          </a:p>
          <a:p>
            <a:pPr algn="ctr"/>
            <a:r>
              <a:rPr lang="en-US" sz="2400" dirty="0">
                <a:solidFill>
                  <a:srgbClr val="595959"/>
                </a:solidFill>
              </a:rPr>
              <a:t>organization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08715F7F-CED5-48B6-8D6D-05A79693E35B}"/>
              </a:ext>
            </a:extLst>
          </p:cNvPr>
          <p:cNvSpPr/>
          <p:nvPr/>
        </p:nvSpPr>
        <p:spPr>
          <a:xfrm>
            <a:off x="5428034" y="2587557"/>
            <a:ext cx="1284051" cy="584775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46635-D784-4391-B4F5-B0B661D55D3F}"/>
              </a:ext>
            </a:extLst>
          </p:cNvPr>
          <p:cNvSpPr txBox="1"/>
          <p:nvPr/>
        </p:nvSpPr>
        <p:spPr>
          <a:xfrm>
            <a:off x="681999" y="4958643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indicators are organized in the same way in both the indicator inventory </a:t>
            </a:r>
            <a:br>
              <a:rPr lang="en-GB" sz="2400" dirty="0"/>
            </a:br>
            <a:r>
              <a:rPr lang="en-GB" sz="2400" dirty="0"/>
              <a:t>and the data analysis platform.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34D62-ABA3-4273-8BCC-7E6212C68590}"/>
              </a:ext>
            </a:extLst>
          </p:cNvPr>
          <p:cNvSpPr/>
          <p:nvPr/>
        </p:nvSpPr>
        <p:spPr>
          <a:xfrm>
            <a:off x="609313" y="4958643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627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  <p:bldP spid="3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Indicator organization in the indicator inventory platform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2" name="01 service dimensions">
            <a:extLst>
              <a:ext uri="{FF2B5EF4-FFF2-40B4-BE49-F238E27FC236}">
                <a16:creationId xmlns:a16="http://schemas.microsoft.com/office/drawing/2014/main" id="{046E0BF6-DA3F-7535-7DC9-742DBEE11323}"/>
              </a:ext>
            </a:extLst>
          </p:cNvPr>
          <p:cNvSpPr/>
          <p:nvPr/>
        </p:nvSpPr>
        <p:spPr>
          <a:xfrm>
            <a:off x="1362809" y="1024121"/>
            <a:ext cx="3132000" cy="720000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service dimensions</a:t>
            </a:r>
          </a:p>
        </p:txBody>
      </p:sp>
      <p:cxnSp>
        <p:nvCxnSpPr>
          <p:cNvPr id="32" name="arrow1">
            <a:extLst>
              <a:ext uri="{FF2B5EF4-FFF2-40B4-BE49-F238E27FC236}">
                <a16:creationId xmlns:a16="http://schemas.microsoft.com/office/drawing/2014/main" id="{7DCD8704-3870-4E1E-BCA1-78FC4210353F}"/>
              </a:ext>
            </a:extLst>
          </p:cNvPr>
          <p:cNvCxnSpPr>
            <a:cxnSpLocks/>
          </p:cNvCxnSpPr>
          <p:nvPr/>
        </p:nvCxnSpPr>
        <p:spPr>
          <a:xfrm>
            <a:off x="2928809" y="1744121"/>
            <a:ext cx="0" cy="443122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02 service areas">
            <a:extLst>
              <a:ext uri="{FF2B5EF4-FFF2-40B4-BE49-F238E27FC236}">
                <a16:creationId xmlns:a16="http://schemas.microsoft.com/office/drawing/2014/main" id="{4069DDC4-10B1-CA16-6B3E-D7F01E40BB7F}"/>
              </a:ext>
            </a:extLst>
          </p:cNvPr>
          <p:cNvSpPr/>
          <p:nvPr/>
        </p:nvSpPr>
        <p:spPr>
          <a:xfrm>
            <a:off x="2786928" y="2180937"/>
            <a:ext cx="3132000" cy="720000"/>
          </a:xfrm>
          <a:prstGeom prst="rect">
            <a:avLst/>
          </a:prstGeom>
          <a:solidFill>
            <a:srgbClr val="B3C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service areas</a:t>
            </a:r>
          </a:p>
        </p:txBody>
      </p:sp>
      <p:cxnSp>
        <p:nvCxnSpPr>
          <p:cNvPr id="33" name="arrow2">
            <a:extLst>
              <a:ext uri="{FF2B5EF4-FFF2-40B4-BE49-F238E27FC236}">
                <a16:creationId xmlns:a16="http://schemas.microsoft.com/office/drawing/2014/main" id="{D56FFE3A-0EF2-4C91-98E1-290A296663C5}"/>
              </a:ext>
            </a:extLst>
          </p:cNvPr>
          <p:cNvCxnSpPr>
            <a:cxnSpLocks/>
          </p:cNvCxnSpPr>
          <p:nvPr/>
        </p:nvCxnSpPr>
        <p:spPr>
          <a:xfrm>
            <a:off x="4352928" y="2896227"/>
            <a:ext cx="0" cy="443122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03 service sub-areas">
            <a:extLst>
              <a:ext uri="{FF2B5EF4-FFF2-40B4-BE49-F238E27FC236}">
                <a16:creationId xmlns:a16="http://schemas.microsoft.com/office/drawing/2014/main" id="{288B651C-202E-7B5B-9DA8-FB9723A3B42F}"/>
              </a:ext>
            </a:extLst>
          </p:cNvPr>
          <p:cNvSpPr/>
          <p:nvPr/>
        </p:nvSpPr>
        <p:spPr>
          <a:xfrm>
            <a:off x="4344414" y="3334611"/>
            <a:ext cx="3132000" cy="720000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service sub-areas</a:t>
            </a:r>
          </a:p>
        </p:txBody>
      </p:sp>
      <p:cxnSp>
        <p:nvCxnSpPr>
          <p:cNvPr id="34" name="arrow3">
            <a:extLst>
              <a:ext uri="{FF2B5EF4-FFF2-40B4-BE49-F238E27FC236}">
                <a16:creationId xmlns:a16="http://schemas.microsoft.com/office/drawing/2014/main" id="{0A4E6DC5-881D-4DB7-B09C-95A20470DE74}"/>
              </a:ext>
            </a:extLst>
          </p:cNvPr>
          <p:cNvCxnSpPr>
            <a:cxnSpLocks/>
          </p:cNvCxnSpPr>
          <p:nvPr/>
        </p:nvCxnSpPr>
        <p:spPr>
          <a:xfrm>
            <a:off x="5910414" y="4054611"/>
            <a:ext cx="0" cy="443122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04 tables">
            <a:extLst>
              <a:ext uri="{FF2B5EF4-FFF2-40B4-BE49-F238E27FC236}">
                <a16:creationId xmlns:a16="http://schemas.microsoft.com/office/drawing/2014/main" id="{A5C1713F-F1FE-E1ED-A8DF-CE64A99BC0F5}"/>
              </a:ext>
            </a:extLst>
          </p:cNvPr>
          <p:cNvSpPr txBox="1"/>
          <p:nvPr/>
        </p:nvSpPr>
        <p:spPr>
          <a:xfrm>
            <a:off x="5896012" y="4497761"/>
            <a:ext cx="3132000" cy="720000"/>
          </a:xfrm>
          <a:prstGeom prst="rect">
            <a:avLst/>
          </a:prstGeom>
          <a:solidFill>
            <a:srgbClr val="B3C0E2"/>
          </a:solidFill>
        </p:spPr>
        <p:txBody>
          <a:bodyPr vert="horz" wrap="square" lIns="91440" tIns="468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tables</a:t>
            </a:r>
          </a:p>
        </p:txBody>
      </p:sp>
      <p:cxnSp>
        <p:nvCxnSpPr>
          <p:cNvPr id="35" name="arrow4">
            <a:extLst>
              <a:ext uri="{FF2B5EF4-FFF2-40B4-BE49-F238E27FC236}">
                <a16:creationId xmlns:a16="http://schemas.microsoft.com/office/drawing/2014/main" id="{E3288C0F-AB6A-457D-B7EF-508A6E1DCDE5}"/>
              </a:ext>
            </a:extLst>
          </p:cNvPr>
          <p:cNvCxnSpPr>
            <a:cxnSpLocks/>
          </p:cNvCxnSpPr>
          <p:nvPr/>
        </p:nvCxnSpPr>
        <p:spPr>
          <a:xfrm>
            <a:off x="7462012" y="5211457"/>
            <a:ext cx="0" cy="443122"/>
          </a:xfrm>
          <a:prstGeom prst="straightConnector1">
            <a:avLst/>
          </a:prstGeom>
          <a:ln w="38100">
            <a:solidFill>
              <a:srgbClr val="31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05 indicators">
            <a:extLst>
              <a:ext uri="{FF2B5EF4-FFF2-40B4-BE49-F238E27FC236}">
                <a16:creationId xmlns:a16="http://schemas.microsoft.com/office/drawing/2014/main" id="{AE71D10F-B921-2AF6-C118-403F62C16C86}"/>
              </a:ext>
            </a:extLst>
          </p:cNvPr>
          <p:cNvSpPr txBox="1"/>
          <p:nvPr/>
        </p:nvSpPr>
        <p:spPr>
          <a:xfrm>
            <a:off x="7452459" y="5645103"/>
            <a:ext cx="3132000" cy="720000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468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54872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0" grpId="0" animBg="1"/>
      <p:bldP spid="25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 inventory platform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E48F21-5BCC-40D4-AE17-3D6A14D85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4" y="765810"/>
            <a:ext cx="10460791" cy="5800310"/>
          </a:xfrm>
          <a:prstGeom prst="rect">
            <a:avLst/>
          </a:prstGeom>
        </p:spPr>
      </p:pic>
      <p:sp>
        <p:nvSpPr>
          <p:cNvPr id="36" name="highlight1">
            <a:extLst>
              <a:ext uri="{FF2B5EF4-FFF2-40B4-BE49-F238E27FC236}">
                <a16:creationId xmlns:a16="http://schemas.microsoft.com/office/drawing/2014/main" id="{C45A7A39-7FBC-42B7-A91C-3DFBDCDB0749}"/>
              </a:ext>
            </a:extLst>
          </p:cNvPr>
          <p:cNvSpPr/>
          <p:nvPr/>
        </p:nvSpPr>
        <p:spPr>
          <a:xfrm>
            <a:off x="3298189" y="1680095"/>
            <a:ext cx="8028206" cy="30872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ighlight2">
            <a:extLst>
              <a:ext uri="{FF2B5EF4-FFF2-40B4-BE49-F238E27FC236}">
                <a16:creationId xmlns:a16="http://schemas.microsoft.com/office/drawing/2014/main" id="{536519A0-3B57-4C38-BA5F-0F557E5D761E}"/>
              </a:ext>
            </a:extLst>
          </p:cNvPr>
          <p:cNvSpPr/>
          <p:nvPr/>
        </p:nvSpPr>
        <p:spPr>
          <a:xfrm>
            <a:off x="3298189" y="1988820"/>
            <a:ext cx="8028206" cy="30872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highlight3">
            <a:extLst>
              <a:ext uri="{FF2B5EF4-FFF2-40B4-BE49-F238E27FC236}">
                <a16:creationId xmlns:a16="http://schemas.microsoft.com/office/drawing/2014/main" id="{F93C9E67-FC7F-4F66-AFD0-C1E590BD8CB5}"/>
              </a:ext>
            </a:extLst>
          </p:cNvPr>
          <p:cNvSpPr/>
          <p:nvPr/>
        </p:nvSpPr>
        <p:spPr>
          <a:xfrm>
            <a:off x="3298189" y="2297545"/>
            <a:ext cx="8028206" cy="30872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highlight4">
            <a:extLst>
              <a:ext uri="{FF2B5EF4-FFF2-40B4-BE49-F238E27FC236}">
                <a16:creationId xmlns:a16="http://schemas.microsoft.com/office/drawing/2014/main" id="{32CD1B44-355E-47F8-9B5F-98C416DEB3CE}"/>
              </a:ext>
            </a:extLst>
          </p:cNvPr>
          <p:cNvSpPr/>
          <p:nvPr/>
        </p:nvSpPr>
        <p:spPr>
          <a:xfrm>
            <a:off x="3298189" y="2611460"/>
            <a:ext cx="8028206" cy="30872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highlight5">
            <a:extLst>
              <a:ext uri="{FF2B5EF4-FFF2-40B4-BE49-F238E27FC236}">
                <a16:creationId xmlns:a16="http://schemas.microsoft.com/office/drawing/2014/main" id="{F227D649-4CB1-4D96-AFE9-81BA0AE2EFAA}"/>
              </a:ext>
            </a:extLst>
          </p:cNvPr>
          <p:cNvSpPr/>
          <p:nvPr/>
        </p:nvSpPr>
        <p:spPr>
          <a:xfrm>
            <a:off x="3298189" y="2921816"/>
            <a:ext cx="8028206" cy="30872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module 1">
            <a:extLst>
              <a:ext uri="{FF2B5EF4-FFF2-40B4-BE49-F238E27FC236}">
                <a16:creationId xmlns:a16="http://schemas.microsoft.com/office/drawing/2014/main" id="{6965945B-6183-48B4-B791-C79C21E68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42" y="3859757"/>
            <a:ext cx="1467817" cy="2077146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41" name="module 2">
            <a:extLst>
              <a:ext uri="{FF2B5EF4-FFF2-40B4-BE49-F238E27FC236}">
                <a16:creationId xmlns:a16="http://schemas.microsoft.com/office/drawing/2014/main" id="{EB2FE6C3-99CF-4B3F-B63A-8AA534BD8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44" y="3859757"/>
            <a:ext cx="1467816" cy="2077146"/>
          </a:xfrm>
          <a:prstGeom prst="rect">
            <a:avLst/>
          </a:prstGeom>
          <a:ln w="25400">
            <a:solidFill>
              <a:schemeClr val="bg1">
                <a:lumMod val="95000"/>
              </a:schemeClr>
            </a:solidFill>
          </a:ln>
        </p:spPr>
      </p:pic>
      <p:pic>
        <p:nvPicPr>
          <p:cNvPr id="42" name="module 3">
            <a:extLst>
              <a:ext uri="{FF2B5EF4-FFF2-40B4-BE49-F238E27FC236}">
                <a16:creationId xmlns:a16="http://schemas.microsoft.com/office/drawing/2014/main" id="{8D3F1ED6-53A4-4787-952C-0D349BEA7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46" y="3859757"/>
            <a:ext cx="1467816" cy="2077146"/>
          </a:xfrm>
          <a:prstGeom prst="rect">
            <a:avLst/>
          </a:prstGeom>
          <a:ln w="22225">
            <a:solidFill>
              <a:schemeClr val="bg1">
                <a:lumMod val="95000"/>
              </a:schemeClr>
            </a:solidFill>
          </a:ln>
        </p:spPr>
      </p:pic>
      <p:pic>
        <p:nvPicPr>
          <p:cNvPr id="43" name="module 4">
            <a:extLst>
              <a:ext uri="{FF2B5EF4-FFF2-40B4-BE49-F238E27FC236}">
                <a16:creationId xmlns:a16="http://schemas.microsoft.com/office/drawing/2014/main" id="{C41066E6-8B8C-4247-A79B-BECAC170A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248" y="3859757"/>
            <a:ext cx="1467816" cy="2077146"/>
          </a:xfrm>
          <a:prstGeom prst="rect">
            <a:avLst/>
          </a:prstGeom>
          <a:ln w="22225">
            <a:solidFill>
              <a:schemeClr val="bg1">
                <a:lumMod val="9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539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0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12850</TotalTime>
  <Words>1664</Words>
  <Application>Microsoft Office PowerPoint</Application>
  <PresentationFormat>Widescreen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Calibri</vt:lpstr>
      <vt:lpstr>Atkinson Hyperlegible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HHFA_dic_module3_unit1_en</dc:title>
  <dc:creator>WHO</dc:creator>
  <cp:lastModifiedBy>Alycia Kearney</cp:lastModifiedBy>
  <cp:revision>154</cp:revision>
  <dcterms:created xsi:type="dcterms:W3CDTF">2022-07-29T14:12:36Z</dcterms:created>
  <dcterms:modified xsi:type="dcterms:W3CDTF">2023-02-02T10:27:31Z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